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sldIdLst>
    <p:sldId id="313" r:id="rId2"/>
    <p:sldId id="312" r:id="rId3"/>
    <p:sldId id="280" r:id="rId4"/>
    <p:sldId id="281" r:id="rId5"/>
    <p:sldId id="294" r:id="rId6"/>
    <p:sldId id="289" r:id="rId7"/>
    <p:sldId id="284" r:id="rId8"/>
    <p:sldId id="302" r:id="rId9"/>
    <p:sldId id="304" r:id="rId10"/>
    <p:sldId id="305" r:id="rId11"/>
    <p:sldId id="306" r:id="rId12"/>
    <p:sldId id="292" r:id="rId13"/>
    <p:sldId id="296" r:id="rId14"/>
    <p:sldId id="297" r:id="rId15"/>
    <p:sldId id="309" r:id="rId16"/>
    <p:sldId id="311" r:id="rId17"/>
    <p:sldId id="310" r:id="rId18"/>
    <p:sldId id="298" r:id="rId19"/>
    <p:sldId id="300" r:id="rId20"/>
    <p:sldId id="299" r:id="rId21"/>
    <p:sldId id="301" r:id="rId22"/>
    <p:sldId id="308" r:id="rId23"/>
    <p:sldId id="307" r:id="rId24"/>
    <p:sldId id="265" r:id="rId25"/>
    <p:sldId id="261" r:id="rId26"/>
    <p:sldId id="262" r:id="rId27"/>
    <p:sldId id="263" r:id="rId28"/>
    <p:sldId id="2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5A74C-972D-4018-8B51-69106FB273CE}" type="datetimeFigureOut">
              <a:rPr lang="id-ID" smtClean="0"/>
              <a:t>27/10/2025</a:t>
            </a:fld>
            <a:endParaRPr lang="id-ID"/>
          </a:p>
        </p:txBody>
      </p:sp>
      <p:sp>
        <p:nvSpPr>
          <p:cNvPr id="5" name="Footer Placeholder 4"/>
          <p:cNvSpPr>
            <a:spLocks noGrp="1"/>
          </p:cNvSpPr>
          <p:nvPr>
            <p:ph type="ftr" sz="quarter" idx="11"/>
          </p:nvPr>
        </p:nvSpPr>
        <p:spPr>
          <a:xfrm>
            <a:off x="2396319" y="329308"/>
            <a:ext cx="3086292" cy="309201"/>
          </a:xfrm>
        </p:spPr>
        <p:txBody>
          <a:bodyPr/>
          <a:lstStyle/>
          <a:p>
            <a:endParaRPr lang="id-ID"/>
          </a:p>
        </p:txBody>
      </p:sp>
      <p:sp>
        <p:nvSpPr>
          <p:cNvPr id="6" name="Slide Number Placeholder 5"/>
          <p:cNvSpPr>
            <a:spLocks noGrp="1"/>
          </p:cNvSpPr>
          <p:nvPr>
            <p:ph type="sldNum" sz="quarter" idx="12"/>
          </p:nvPr>
        </p:nvSpPr>
        <p:spPr>
          <a:xfrm>
            <a:off x="1434703" y="798973"/>
            <a:ext cx="802005" cy="503578"/>
          </a:xfrm>
        </p:spPr>
        <p:txBody>
          <a:bodyPr/>
          <a:lstStyle/>
          <a:p>
            <a:fld id="{20E1640F-9B7B-4D20-863D-F98788A6E170}" type="slidenum">
              <a:rPr lang="id-ID" smtClean="0"/>
              <a:t>‹#›</a:t>
            </a:fld>
            <a:endParaRPr lang="id-ID"/>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282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5A74C-972D-4018-8B51-69106FB273CE}" type="datetimeFigureOut">
              <a:rPr lang="id-ID" smtClean="0"/>
              <a:t>27/10/2025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E1640F-9B7B-4D20-863D-F98788A6E170}" type="slidenum">
              <a:rPr lang="id-ID" smtClean="0"/>
              <a:t>‹#›</a:t>
            </a:fld>
            <a:endParaRPr lang="id-ID"/>
          </a:p>
        </p:txBody>
      </p:sp>
    </p:spTree>
    <p:extLst>
      <p:ext uri="{BB962C8B-B14F-4D97-AF65-F5344CB8AC3E}">
        <p14:creationId xmlns:p14="http://schemas.microsoft.com/office/powerpoint/2010/main" val="25024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5A74C-972D-4018-8B51-69106FB273CE}" type="datetimeFigureOut">
              <a:rPr lang="id-ID" smtClean="0"/>
              <a:t>27/10/2025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E1640F-9B7B-4D20-863D-F98788A6E170}" type="slidenum">
              <a:rPr lang="id-ID" smtClean="0"/>
              <a:t>‹#›</a:t>
            </a:fld>
            <a:endParaRPr lang="id-ID"/>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077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5A74C-972D-4018-8B51-69106FB273CE}" type="datetimeFigureOut">
              <a:rPr lang="id-ID" smtClean="0"/>
              <a:t>27/10/2025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E1640F-9B7B-4D20-863D-F98788A6E170}" type="slidenum">
              <a:rPr lang="id-ID" smtClean="0"/>
              <a:t>‹#›</a:t>
            </a:fld>
            <a:endParaRPr lang="id-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879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5A74C-972D-4018-8B51-69106FB273CE}" type="datetimeFigureOut">
              <a:rPr lang="id-ID" smtClean="0"/>
              <a:t>27/10/2025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E1640F-9B7B-4D20-863D-F98788A6E170}" type="slidenum">
              <a:rPr lang="id-ID" smtClean="0"/>
              <a:t>‹#›</a:t>
            </a:fld>
            <a:endParaRPr lang="id-ID"/>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471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5A74C-972D-4018-8B51-69106FB273CE}" type="datetimeFigureOut">
              <a:rPr lang="id-ID" smtClean="0"/>
              <a:t>27/10/2025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0E1640F-9B7B-4D20-863D-F98788A6E170}" type="slidenum">
              <a:rPr lang="id-ID" smtClean="0"/>
              <a:t>‹#›</a:t>
            </a:fld>
            <a:endParaRPr lang="id-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767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5A74C-972D-4018-8B51-69106FB273CE}" type="datetimeFigureOut">
              <a:rPr lang="id-ID" smtClean="0"/>
              <a:t>27/10/2025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0E1640F-9B7B-4D20-863D-F98788A6E170}" type="slidenum">
              <a:rPr lang="id-ID" smtClean="0"/>
              <a:t>‹#›</a:t>
            </a:fld>
            <a:endParaRPr lang="id-ID"/>
          </a:p>
        </p:txBody>
      </p:sp>
    </p:spTree>
    <p:extLst>
      <p:ext uri="{BB962C8B-B14F-4D97-AF65-F5344CB8AC3E}">
        <p14:creationId xmlns:p14="http://schemas.microsoft.com/office/powerpoint/2010/main" val="179394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5A74C-972D-4018-8B51-69106FB273CE}" type="datetimeFigureOut">
              <a:rPr lang="id-ID" smtClean="0"/>
              <a:t>27/10/2025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0E1640F-9B7B-4D20-863D-F98788A6E170}" type="slidenum">
              <a:rPr lang="id-ID" smtClean="0"/>
              <a:t>‹#›</a:t>
            </a:fld>
            <a:endParaRPr lang="id-ID"/>
          </a:p>
        </p:txBody>
      </p:sp>
    </p:spTree>
    <p:extLst>
      <p:ext uri="{BB962C8B-B14F-4D97-AF65-F5344CB8AC3E}">
        <p14:creationId xmlns:p14="http://schemas.microsoft.com/office/powerpoint/2010/main" val="291506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5A74C-972D-4018-8B51-69106FB273CE}" type="datetimeFigureOut">
              <a:rPr lang="id-ID" smtClean="0"/>
              <a:t>27/10/2025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0E1640F-9B7B-4D20-863D-F98788A6E170}" type="slidenum">
              <a:rPr lang="id-ID" smtClean="0"/>
              <a:t>‹#›</a:t>
            </a:fld>
            <a:endParaRPr lang="id-ID"/>
          </a:p>
        </p:txBody>
      </p:sp>
    </p:spTree>
    <p:extLst>
      <p:ext uri="{BB962C8B-B14F-4D97-AF65-F5344CB8AC3E}">
        <p14:creationId xmlns:p14="http://schemas.microsoft.com/office/powerpoint/2010/main" val="235218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15A74C-972D-4018-8B51-69106FB273CE}" type="datetimeFigureOut">
              <a:rPr lang="id-ID" smtClean="0"/>
              <a:t>27/10/2025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0E1640F-9B7B-4D20-863D-F98788A6E170}" type="slidenum">
              <a:rPr lang="id-ID" smtClean="0"/>
              <a:t>‹#›</a:t>
            </a:fld>
            <a:endParaRPr lang="id-ID"/>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647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815A74C-972D-4018-8B51-69106FB273CE}" type="datetimeFigureOut">
              <a:rPr lang="id-ID" smtClean="0"/>
              <a:t>27/10/2025</a:t>
            </a:fld>
            <a:endParaRPr lang="id-ID"/>
          </a:p>
        </p:txBody>
      </p:sp>
      <p:sp>
        <p:nvSpPr>
          <p:cNvPr id="6" name="Footer Placeholder 5"/>
          <p:cNvSpPr>
            <a:spLocks noGrp="1"/>
          </p:cNvSpPr>
          <p:nvPr>
            <p:ph type="ftr" sz="quarter" idx="11"/>
          </p:nvPr>
        </p:nvSpPr>
        <p:spPr>
          <a:xfrm>
            <a:off x="1437530" y="318641"/>
            <a:ext cx="3251553" cy="320931"/>
          </a:xfrm>
        </p:spPr>
        <p:txBody>
          <a:bodyPr/>
          <a:lstStyle/>
          <a:p>
            <a:endParaRPr lang="id-ID"/>
          </a:p>
        </p:txBody>
      </p:sp>
      <p:sp>
        <p:nvSpPr>
          <p:cNvPr id="7" name="Slide Number Placeholder 6"/>
          <p:cNvSpPr>
            <a:spLocks noGrp="1"/>
          </p:cNvSpPr>
          <p:nvPr>
            <p:ph type="sldNum" sz="quarter" idx="12"/>
          </p:nvPr>
        </p:nvSpPr>
        <p:spPr/>
        <p:txBody>
          <a:bodyPr/>
          <a:lstStyle/>
          <a:p>
            <a:fld id="{20E1640F-9B7B-4D20-863D-F98788A6E170}" type="slidenum">
              <a:rPr lang="id-ID" smtClean="0"/>
              <a:t>‹#›</a:t>
            </a:fld>
            <a:endParaRPr lang="id-ID"/>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809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815A74C-972D-4018-8B51-69106FB273CE}" type="datetimeFigureOut">
              <a:rPr lang="id-ID" smtClean="0"/>
              <a:t>27/10/2025</a:t>
            </a:fld>
            <a:endParaRPr lang="id-ID"/>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20E1640F-9B7B-4D20-863D-F98788A6E170}" type="slidenum">
              <a:rPr lang="id-ID" smtClean="0"/>
              <a:t>‹#›</a:t>
            </a:fld>
            <a:endParaRPr lang="id-ID"/>
          </a:p>
        </p:txBody>
      </p:sp>
    </p:spTree>
    <p:extLst>
      <p:ext uri="{BB962C8B-B14F-4D97-AF65-F5344CB8AC3E}">
        <p14:creationId xmlns:p14="http://schemas.microsoft.com/office/powerpoint/2010/main" val="66294991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mbar Background Masjid Nabawi, Vektor dan File PSD untuk Unduh Gratis |  Pngtree">
            <a:extLst>
              <a:ext uri="{FF2B5EF4-FFF2-40B4-BE49-F238E27FC236}">
                <a16:creationId xmlns:a16="http://schemas.microsoft.com/office/drawing/2014/main" xmlns="" id="{BD7CA329-94F2-C90C-89EF-F4563E019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75" y="3719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B530EF2-2B3A-744E-F2E2-F23F0282FF2E}"/>
              </a:ext>
            </a:extLst>
          </p:cNvPr>
          <p:cNvSpPr txBox="1"/>
          <p:nvPr/>
        </p:nvSpPr>
        <p:spPr>
          <a:xfrm>
            <a:off x="1287596" y="291355"/>
            <a:ext cx="6568807" cy="584775"/>
          </a:xfrm>
          <a:prstGeom prst="rect">
            <a:avLst/>
          </a:prstGeom>
          <a:noFill/>
        </p:spPr>
        <p:txBody>
          <a:bodyPr wrap="square">
            <a:spAutoFit/>
          </a:bodyPr>
          <a:lstStyle/>
          <a:p>
            <a:pPr algn="ctr"/>
            <a:r>
              <a:rPr lang="en-US" sz="3200" b="1" dirty="0">
                <a:latin typeface="Bahnschrift Light SemiCondensed" panose="020B0502040204020203" pitchFamily="34" charset="0"/>
              </a:rPr>
              <a:t>Pendidikan Agama Islam (2 SKS)</a:t>
            </a:r>
          </a:p>
        </p:txBody>
      </p:sp>
      <p:sp>
        <p:nvSpPr>
          <p:cNvPr id="3" name="Rectangle 2">
            <a:extLst>
              <a:ext uri="{FF2B5EF4-FFF2-40B4-BE49-F238E27FC236}">
                <a16:creationId xmlns:a16="http://schemas.microsoft.com/office/drawing/2014/main" xmlns="" id="{9D878703-5186-7535-9BC5-0995D0989DD7}"/>
              </a:ext>
            </a:extLst>
          </p:cNvPr>
          <p:cNvSpPr/>
          <p:nvPr/>
        </p:nvSpPr>
        <p:spPr>
          <a:xfrm>
            <a:off x="395536" y="1048112"/>
            <a:ext cx="7920880" cy="1854354"/>
          </a:xfrm>
          <a:prstGeom prst="rect">
            <a:avLst/>
          </a:prstGeom>
          <a:noFill/>
          <a:scene3d>
            <a:camera prst="perspectiveAbove"/>
            <a:lightRig rig="threePt" dir="t"/>
          </a:scene3d>
        </p:spPr>
        <p:txBody>
          <a:bodyPr wrap="square" lIns="68580" tIns="34290" rIns="68580" bIns="34290">
            <a:spAutoFit/>
          </a:bodyPr>
          <a:lstStyle/>
          <a:p>
            <a:pPr algn="ctr"/>
            <a:r>
              <a:rPr lang="id-ID" sz="2800" b="1" dirty="0" smtClean="0">
                <a:ln w="0"/>
                <a:solidFill>
                  <a:srgbClr val="FF0000"/>
                </a:solidFill>
                <a:effectLst>
                  <a:outerShdw blurRad="38100" dist="19050" dir="2700000" algn="tl" rotWithShape="0">
                    <a:schemeClr val="dk1">
                      <a:alpha val="40000"/>
                    </a:schemeClr>
                  </a:outerShdw>
                </a:effectLst>
              </a:rPr>
              <a:t>Sumber Hukum Islam # 2</a:t>
            </a:r>
          </a:p>
          <a:p>
            <a:pPr algn="ctr"/>
            <a:r>
              <a:rPr lang="id-ID" sz="2800" b="1" dirty="0" smtClean="0">
                <a:ln w="0"/>
                <a:solidFill>
                  <a:srgbClr val="FF0000"/>
                </a:solidFill>
                <a:effectLst>
                  <a:outerShdw blurRad="38100" dist="19050" dir="2700000" algn="tl" rotWithShape="0">
                    <a:schemeClr val="dk1">
                      <a:alpha val="40000"/>
                    </a:schemeClr>
                  </a:outerShdw>
                </a:effectLst>
              </a:rPr>
              <a:t>Al-Hadits</a:t>
            </a:r>
          </a:p>
          <a:p>
            <a:pPr algn="ctr"/>
            <a:r>
              <a:rPr lang="id-ID" sz="1200" b="1" dirty="0" smtClean="0">
                <a:solidFill>
                  <a:srgbClr val="0070C0"/>
                </a:solidFill>
                <a:latin typeface="Bahnschrift Light SemiCondensed" panose="020B0502040204020203" pitchFamily="34" charset="0"/>
              </a:rPr>
              <a:t>           </a:t>
            </a:r>
            <a:r>
              <a:rPr lang="id-ID" sz="1400" b="1" dirty="0" smtClean="0">
                <a:solidFill>
                  <a:srgbClr val="FF0000"/>
                </a:solidFill>
                <a:latin typeface="Bahnschrift Light SemiCondensed" panose="020B0502040204020203" pitchFamily="34" charset="0"/>
              </a:rPr>
              <a:t>Dr</a:t>
            </a:r>
            <a:r>
              <a:rPr lang="id-ID" sz="1400" b="1" dirty="0">
                <a:solidFill>
                  <a:srgbClr val="FF0000"/>
                </a:solidFill>
                <a:latin typeface="Bahnschrift Light SemiCondensed" panose="020B0502040204020203" pitchFamily="34" charset="0"/>
              </a:rPr>
              <a:t>. H. Masruhin</a:t>
            </a:r>
            <a:r>
              <a:rPr lang="en-US" sz="1400" b="1" dirty="0">
                <a:solidFill>
                  <a:srgbClr val="FF0000"/>
                </a:solidFill>
                <a:latin typeface="Bahnschrift Light SemiCondensed" panose="020B0502040204020203" pitchFamily="34" charset="0"/>
              </a:rPr>
              <a:t>, </a:t>
            </a:r>
            <a:r>
              <a:rPr lang="id-ID" sz="1400" b="1" dirty="0">
                <a:solidFill>
                  <a:srgbClr val="FF0000"/>
                </a:solidFill>
                <a:latin typeface="Bahnschrift Light SemiCondensed" panose="020B0502040204020203" pitchFamily="34" charset="0"/>
              </a:rPr>
              <a:t>AM.,S.Ag., </a:t>
            </a:r>
            <a:r>
              <a:rPr lang="en-US" sz="1400" b="1" dirty="0">
                <a:solidFill>
                  <a:srgbClr val="FF0000"/>
                </a:solidFill>
                <a:latin typeface="Bahnschrift Light SemiCondensed" panose="020B0502040204020203" pitchFamily="34" charset="0"/>
              </a:rPr>
              <a:t>M.</a:t>
            </a:r>
            <a:r>
              <a:rPr lang="id-ID" sz="1400" b="1" dirty="0">
                <a:solidFill>
                  <a:srgbClr val="FF0000"/>
                </a:solidFill>
                <a:latin typeface="Bahnschrift Light SemiCondensed" panose="020B0502040204020203" pitchFamily="34" charset="0"/>
              </a:rPr>
              <a:t>Pd.</a:t>
            </a:r>
            <a:r>
              <a:rPr lang="en-US" sz="1400" b="1" dirty="0" err="1">
                <a:solidFill>
                  <a:srgbClr val="FF0000"/>
                </a:solidFill>
                <a:latin typeface="Bahnschrift Light SemiCondensed" panose="020B0502040204020203" pitchFamily="34" charset="0"/>
              </a:rPr>
              <a:t>I.Kom</a:t>
            </a:r>
            <a:r>
              <a:rPr lang="en-US" sz="1400" b="1" dirty="0">
                <a:solidFill>
                  <a:srgbClr val="FF0000"/>
                </a:solidFill>
                <a:latin typeface="Bahnschrift Light SemiCondensed" panose="020B0502040204020203" pitchFamily="34" charset="0"/>
              </a:rPr>
              <a:t>.</a:t>
            </a:r>
            <a:endParaRPr lang="id-ID" sz="1400" b="1" dirty="0">
              <a:solidFill>
                <a:srgbClr val="FF0000"/>
              </a:solidFill>
              <a:latin typeface="Bahnschrift Light SemiCondensed" panose="020B0502040204020203" pitchFamily="34" charset="0"/>
            </a:endParaRPr>
          </a:p>
          <a:p>
            <a:pPr algn="ctr"/>
            <a:r>
              <a:rPr lang="id-ID" sz="1400" b="1" dirty="0" smtClean="0">
                <a:solidFill>
                  <a:srgbClr val="FF0000"/>
                </a:solidFill>
                <a:latin typeface="Bahnschrift Light SemiCondensed" panose="020B0502040204020203" pitchFamily="34" charset="0"/>
              </a:rPr>
              <a:t>             Wakil </a:t>
            </a:r>
            <a:r>
              <a:rPr lang="id-ID" sz="1400" b="1" dirty="0">
                <a:solidFill>
                  <a:srgbClr val="FF0000"/>
                </a:solidFill>
                <a:latin typeface="Bahnschrift Light SemiCondensed" panose="020B0502040204020203" pitchFamily="34" charset="0"/>
              </a:rPr>
              <a:t>Rektor III UPI YAI</a:t>
            </a:r>
            <a:endParaRPr lang="en-US" sz="1400" b="1" dirty="0">
              <a:solidFill>
                <a:srgbClr val="FF0000"/>
              </a:solidFill>
              <a:latin typeface="Bahnschrift Light SemiCondensed" panose="020B0502040204020203" pitchFamily="34" charset="0"/>
            </a:endParaRPr>
          </a:p>
          <a:p>
            <a:pPr algn="ctr"/>
            <a:endParaRPr lang="en-US" sz="3200" b="1" dirty="0">
              <a:ln w="0"/>
              <a:solidFill>
                <a:srgbClr val="FF0000"/>
              </a:solidFill>
              <a:effectLst>
                <a:outerShdw blurRad="38100" dist="19050" dir="2700000" algn="tl" rotWithShape="0">
                  <a:schemeClr val="dk1">
                    <a:alpha val="40000"/>
                  </a:schemeClr>
                </a:outerShdw>
              </a:effectLst>
            </a:endParaRPr>
          </a:p>
        </p:txBody>
      </p:sp>
      <p:pic>
        <p:nvPicPr>
          <p:cNvPr id="4" name="Picture 2" descr="al-Qur'an &amp; Terjemahnya A5 - Darul Haq">
            <a:extLst>
              <a:ext uri="{FF2B5EF4-FFF2-40B4-BE49-F238E27FC236}">
                <a16:creationId xmlns:a16="http://schemas.microsoft.com/office/drawing/2014/main" xmlns="" id="{3329FE79-1FF1-5A94-95BC-2935ADB1B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68" y="1844825"/>
            <a:ext cx="2028439" cy="2202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ama Kitab : Ilal Al-hadits 4jilid Penulis : Ibnu Abi Hatim Cetakan : Dar Al-faruq  Jenis Cover : Hardcover Harga : Rp.500.000.00 Diskon 15% :... - Toko Kitab  Dar Alamiyyah. Distributor kitab Arab terbesar di Indonesia | Facebook">
            <a:extLst>
              <a:ext uri="{FF2B5EF4-FFF2-40B4-BE49-F238E27FC236}">
                <a16:creationId xmlns:a16="http://schemas.microsoft.com/office/drawing/2014/main" xmlns="" id="{32E46296-2E34-2044-797D-379BD6680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9844" y="2474283"/>
            <a:ext cx="1465848" cy="1983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oresan Pagi: Pintu Ijtihad Hukum Masih Terbuka – Majelis Ulama Indonesia">
            <a:extLst>
              <a:ext uri="{FF2B5EF4-FFF2-40B4-BE49-F238E27FC236}">
                <a16:creationId xmlns:a16="http://schemas.microsoft.com/office/drawing/2014/main" xmlns="" id="{A4DCFB5A-6FE2-8700-490D-FA44A16390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862" y="2916604"/>
            <a:ext cx="1993370" cy="2332603"/>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FF4025DE-314B-A966-0018-2E51A3E805CF}"/>
              </a:ext>
            </a:extLst>
          </p:cNvPr>
          <p:cNvSpPr txBox="1"/>
          <p:nvPr/>
        </p:nvSpPr>
        <p:spPr>
          <a:xfrm>
            <a:off x="1287596" y="3789040"/>
            <a:ext cx="1412196" cy="369332"/>
          </a:xfrm>
          <a:prstGeom prst="rect">
            <a:avLst/>
          </a:prstGeom>
          <a:noFill/>
        </p:spPr>
        <p:txBody>
          <a:bodyPr wrap="square">
            <a:spAutoFit/>
          </a:bodyPr>
          <a:lstStyle/>
          <a:p>
            <a:r>
              <a:rPr lang="en-US" b="1" dirty="0">
                <a:solidFill>
                  <a:srgbClr val="FF0000"/>
                </a:solidFill>
                <a:latin typeface="Bahnschrift Light SemiCondensed" panose="020B0502040204020203" pitchFamily="34" charset="0"/>
              </a:rPr>
              <a:t>1. Al Quran</a:t>
            </a:r>
            <a:endParaRPr lang="en-ID" dirty="0">
              <a:solidFill>
                <a:srgbClr val="FF0000"/>
              </a:solidFill>
            </a:endParaRPr>
          </a:p>
        </p:txBody>
      </p:sp>
      <p:sp>
        <p:nvSpPr>
          <p:cNvPr id="8" name="TextBox 7">
            <a:extLst>
              <a:ext uri="{FF2B5EF4-FFF2-40B4-BE49-F238E27FC236}">
                <a16:creationId xmlns:a16="http://schemas.microsoft.com/office/drawing/2014/main" xmlns="" id="{830B814D-CE7B-4CA8-B4D6-104355B4E8C5}"/>
              </a:ext>
            </a:extLst>
          </p:cNvPr>
          <p:cNvSpPr txBox="1"/>
          <p:nvPr/>
        </p:nvSpPr>
        <p:spPr>
          <a:xfrm>
            <a:off x="2699793" y="4542845"/>
            <a:ext cx="1695900" cy="369332"/>
          </a:xfrm>
          <a:prstGeom prst="rect">
            <a:avLst/>
          </a:prstGeom>
          <a:noFill/>
        </p:spPr>
        <p:txBody>
          <a:bodyPr wrap="square">
            <a:spAutoFit/>
          </a:bodyPr>
          <a:lstStyle/>
          <a:p>
            <a:r>
              <a:rPr lang="en-US" b="1" dirty="0">
                <a:solidFill>
                  <a:schemeClr val="bg1"/>
                </a:solidFill>
                <a:latin typeface="Bahnschrift Light SemiCondensed" panose="020B0502040204020203" pitchFamily="34" charset="0"/>
              </a:rPr>
              <a:t>2. Al </a:t>
            </a:r>
            <a:r>
              <a:rPr lang="en-US" b="1" dirty="0" err="1">
                <a:solidFill>
                  <a:schemeClr val="bg1"/>
                </a:solidFill>
                <a:latin typeface="Bahnschrift Light SemiCondensed" panose="020B0502040204020203" pitchFamily="34" charset="0"/>
              </a:rPr>
              <a:t>Hadits</a:t>
            </a:r>
            <a:endParaRPr lang="en-ID" dirty="0">
              <a:solidFill>
                <a:schemeClr val="bg1"/>
              </a:solidFill>
            </a:endParaRPr>
          </a:p>
        </p:txBody>
      </p:sp>
      <p:sp>
        <p:nvSpPr>
          <p:cNvPr id="9" name="TextBox 8">
            <a:extLst>
              <a:ext uri="{FF2B5EF4-FFF2-40B4-BE49-F238E27FC236}">
                <a16:creationId xmlns:a16="http://schemas.microsoft.com/office/drawing/2014/main" xmlns="" id="{F76377DD-78CE-01C0-0F4C-D7DC0B14C43D}"/>
              </a:ext>
            </a:extLst>
          </p:cNvPr>
          <p:cNvSpPr txBox="1"/>
          <p:nvPr/>
        </p:nvSpPr>
        <p:spPr>
          <a:xfrm>
            <a:off x="4860032" y="5249207"/>
            <a:ext cx="1656184" cy="369332"/>
          </a:xfrm>
          <a:prstGeom prst="rect">
            <a:avLst/>
          </a:prstGeom>
          <a:noFill/>
        </p:spPr>
        <p:txBody>
          <a:bodyPr wrap="square">
            <a:spAutoFit/>
          </a:bodyPr>
          <a:lstStyle/>
          <a:p>
            <a:pPr algn="ctr"/>
            <a:r>
              <a:rPr lang="en-US" b="1" dirty="0">
                <a:solidFill>
                  <a:schemeClr val="bg1"/>
                </a:solidFill>
                <a:latin typeface="Bahnschrift Light SemiCondensed" panose="020B0502040204020203" pitchFamily="34" charset="0"/>
              </a:rPr>
              <a:t>3. Ijtihad</a:t>
            </a:r>
            <a:endParaRPr lang="en-ID" dirty="0">
              <a:solidFill>
                <a:schemeClr val="bg1"/>
              </a:solidFill>
            </a:endParaRPr>
          </a:p>
        </p:txBody>
      </p:sp>
    </p:spTree>
    <p:extLst>
      <p:ext uri="{BB962C8B-B14F-4D97-AF65-F5344CB8AC3E}">
        <p14:creationId xmlns:p14="http://schemas.microsoft.com/office/powerpoint/2010/main" val="115140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xmlns="" id="{06398528-288E-7797-0B65-3686859B7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0DE269CD-0E3B-469D-01D4-1EB0638368CC}"/>
              </a:ext>
            </a:extLst>
          </p:cNvPr>
          <p:cNvSpPr txBox="1"/>
          <p:nvPr/>
        </p:nvSpPr>
        <p:spPr>
          <a:xfrm>
            <a:off x="467544" y="533780"/>
            <a:ext cx="8136904" cy="5386090"/>
          </a:xfrm>
          <a:prstGeom prst="rect">
            <a:avLst/>
          </a:prstGeom>
          <a:noFill/>
        </p:spPr>
        <p:txBody>
          <a:bodyPr wrap="square">
            <a:spAutoFit/>
          </a:bodyPr>
          <a:lstStyle/>
          <a:p>
            <a:pPr algn="just"/>
            <a:r>
              <a:rPr lang="sv-SE" sz="2000" dirty="0">
                <a:solidFill>
                  <a:srgbClr val="002060"/>
                </a:solidFill>
                <a:latin typeface="Times New Roman" panose="02020603050405020304" pitchFamily="18" charset="0"/>
                <a:cs typeface="Times New Roman" panose="02020603050405020304" pitchFamily="18" charset="0"/>
              </a:rPr>
              <a:t>Dengan demikian, hadits qudsi juga merupakan firman Allah ta’ala yang maknanya disampaikan kepada Nabi </a:t>
            </a:r>
            <a:r>
              <a:rPr lang="sv-SE" sz="2000" i="1" dirty="0">
                <a:solidFill>
                  <a:srgbClr val="002060"/>
                </a:solidFill>
                <a:latin typeface="Times New Roman" panose="02020603050405020304" pitchFamily="18" charset="0"/>
                <a:cs typeface="Times New Roman" panose="02020603050405020304" pitchFamily="18" charset="0"/>
              </a:rPr>
              <a:t>shallallaahu ‘alaihi wasallam</a:t>
            </a:r>
            <a:r>
              <a:rPr lang="sv-SE" sz="2000" dirty="0">
                <a:solidFill>
                  <a:srgbClr val="002060"/>
                </a:solidFill>
                <a:latin typeface="Times New Roman" panose="02020603050405020304" pitchFamily="18" charset="0"/>
                <a:cs typeface="Times New Roman" panose="02020603050405020304" pitchFamily="18" charset="0"/>
              </a:rPr>
              <a:t>, namun redaksi yang disampaikan dari Nabi </a:t>
            </a:r>
            <a:r>
              <a:rPr lang="sv-SE" sz="2000" i="1" dirty="0">
                <a:solidFill>
                  <a:srgbClr val="002060"/>
                </a:solidFill>
                <a:latin typeface="Times New Roman" panose="02020603050405020304" pitchFamily="18" charset="0"/>
                <a:cs typeface="Times New Roman" panose="02020603050405020304" pitchFamily="18" charset="0"/>
              </a:rPr>
              <a:t>shallallaahu ‘alaihi wasallam</a:t>
            </a:r>
            <a:r>
              <a:rPr lang="sv-SE" sz="2000" dirty="0">
                <a:solidFill>
                  <a:srgbClr val="002060"/>
                </a:solidFill>
                <a:latin typeface="Times New Roman" panose="02020603050405020304" pitchFamily="18" charset="0"/>
                <a:cs typeface="Times New Roman" panose="02020603050405020304" pitchFamily="18" charset="0"/>
              </a:rPr>
              <a:t>.</a:t>
            </a:r>
          </a:p>
          <a:p>
            <a:pPr algn="just"/>
            <a:r>
              <a:rPr lang="sv-SE" sz="2000" dirty="0">
                <a:solidFill>
                  <a:srgbClr val="002060"/>
                </a:solidFill>
                <a:latin typeface="Times New Roman" panose="02020603050405020304" pitchFamily="18" charset="0"/>
                <a:cs typeface="Times New Roman" panose="02020603050405020304" pitchFamily="18" charset="0"/>
              </a:rPr>
              <a:t> </a:t>
            </a:r>
          </a:p>
          <a:p>
            <a:pPr algn="just"/>
            <a:r>
              <a:rPr lang="sv-SE" sz="2000" dirty="0">
                <a:solidFill>
                  <a:srgbClr val="002060"/>
                </a:solidFill>
                <a:latin typeface="Times New Roman" panose="02020603050405020304" pitchFamily="18" charset="0"/>
                <a:cs typeface="Times New Roman" panose="02020603050405020304" pitchFamily="18" charset="0"/>
              </a:rPr>
              <a:t>Contoh hadits qudsi :</a:t>
            </a:r>
          </a:p>
          <a:p>
            <a:pPr algn="just"/>
            <a:r>
              <a:rPr lang="sv-SE" sz="2000" dirty="0">
                <a:solidFill>
                  <a:srgbClr val="002060"/>
                </a:solidFill>
                <a:latin typeface="Times New Roman" panose="02020603050405020304" pitchFamily="18" charset="0"/>
                <a:cs typeface="Times New Roman" panose="02020603050405020304" pitchFamily="18" charset="0"/>
              </a:rPr>
              <a:t> </a:t>
            </a:r>
            <a:endParaRPr lang="sv-SE" sz="2800" dirty="0">
              <a:solidFill>
                <a:srgbClr val="002060"/>
              </a:solidFill>
              <a:latin typeface="Times New Roman" panose="02020603050405020304" pitchFamily="18" charset="0"/>
              <a:cs typeface="Times New Roman" panose="02020603050405020304" pitchFamily="18" charset="0"/>
            </a:endParaRPr>
          </a:p>
          <a:p>
            <a:pPr algn="just" rtl="1"/>
            <a:r>
              <a:rPr lang="sv-SE" sz="2800" dirty="0">
                <a:solidFill>
                  <a:srgbClr val="002060"/>
                </a:solidFill>
                <a:latin typeface="Times New Roman" panose="02020603050405020304" pitchFamily="18" charset="0"/>
                <a:cs typeface="Times New Roman" panose="02020603050405020304" pitchFamily="18" charset="0"/>
              </a:rPr>
              <a:t>عَنْ أَبِي هُرَيْرَةَ رَضِيَ اللَّهُ عَنْهُ، قَالَ: قَالَ النَّبِيُّ صَلَّى اللهُ عَلَيْهِ وَسَلَّمَ: يَقُولُ اللَّهُ تَعَالَى: أَنَا عِنْدَ ظَنِّ عَبْدِي بِي، وَأَنَا مَعَهُ إِذَا ذَكَرَنِي، فَإِنْ ذَكَرَنِي فِي نَفْسِهِ ذَكَرْتُهُ فِي نَفْسِي، وَإِنْ ذَكَرَنِي فِي مَلَإٍ ذَكَرْتُهُ فِي مَلَإٍ خَيْرٍ مِنْهُمْ</a:t>
            </a:r>
          </a:p>
          <a:p>
            <a:pPr algn="just"/>
            <a:r>
              <a:rPr lang="sv-SE" sz="2000" dirty="0">
                <a:solidFill>
                  <a:srgbClr val="002060"/>
                </a:solidFill>
                <a:latin typeface="Times New Roman" panose="02020603050405020304" pitchFamily="18" charset="0"/>
                <a:cs typeface="Times New Roman" panose="02020603050405020304" pitchFamily="18" charset="0"/>
              </a:rPr>
              <a:t> </a:t>
            </a:r>
          </a:p>
          <a:p>
            <a:pPr algn="just"/>
            <a:r>
              <a:rPr lang="sv-SE" sz="2000" i="1" dirty="0">
                <a:solidFill>
                  <a:srgbClr val="002060"/>
                </a:solidFill>
                <a:latin typeface="Times New Roman" panose="02020603050405020304" pitchFamily="18" charset="0"/>
                <a:cs typeface="Times New Roman" panose="02020603050405020304" pitchFamily="18" charset="0"/>
              </a:rPr>
              <a:t>Dari Abu Hurairah radhiyallahu ‘anhu, ia berkata : Nabi shallallaahu ‘alaihi wasallam bersabda : Allah ta’ala berfirman : “Sesungguhnya Aku di sisi persangkaan hamba-Ku, dan Aku bersamanya ketika ia mengingat-Ku. Jika ia mengingat-Ku di dalam dirinya maka Aku mengingatnya di dalam diri-Ku. Dan jika ia mengingat-Ku di kumpulan orang, maka Aku mengingatnya di kumpulan orang banyak yang lebih baik dari mereka.</a:t>
            </a:r>
            <a:endParaRPr lang="sv-SE"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2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xmlns="" id="{D8625932-65E1-1632-17AB-0223EAA68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BBE21132-C70E-414A-CD39-01B59DF6783C}"/>
              </a:ext>
            </a:extLst>
          </p:cNvPr>
          <p:cNvSpPr/>
          <p:nvPr/>
        </p:nvSpPr>
        <p:spPr>
          <a:xfrm>
            <a:off x="467544" y="764704"/>
            <a:ext cx="8426449" cy="5262979"/>
          </a:xfrm>
          <a:prstGeom prst="rect">
            <a:avLst/>
          </a:prstGeom>
        </p:spPr>
        <p:txBody>
          <a:bodyPr wrap="square">
            <a:spAutoFit/>
          </a:bodyPr>
          <a:lstStyle/>
          <a:p>
            <a:pPr algn="just"/>
            <a:r>
              <a:rPr lang="sv-SE" sz="2400" b="1" dirty="0">
                <a:solidFill>
                  <a:srgbClr val="002060"/>
                </a:solidFill>
                <a:latin typeface="Times New Roman" panose="02020603050405020304" pitchFamily="18" charset="0"/>
                <a:cs typeface="Times New Roman" panose="02020603050405020304" pitchFamily="18" charset="0"/>
              </a:rPr>
              <a:t>Perbedaan Hadits Nawabi, Hadits Qudsi dan Al Quran</a:t>
            </a:r>
          </a:p>
          <a:p>
            <a:pPr algn="just"/>
            <a:endParaRPr lang="sv-SE" sz="2400" dirty="0">
              <a:solidFill>
                <a:srgbClr val="002060"/>
              </a:solidFill>
              <a:latin typeface="Times New Roman" panose="02020603050405020304" pitchFamily="18" charset="0"/>
              <a:cs typeface="Times New Roman" panose="02020603050405020304" pitchFamily="18" charset="0"/>
            </a:endParaRPr>
          </a:p>
          <a:p>
            <a:pPr algn="just"/>
            <a:r>
              <a:rPr lang="sv-SE" sz="2400" dirty="0">
                <a:solidFill>
                  <a:srgbClr val="002060"/>
                </a:solidFill>
                <a:latin typeface="Times New Roman" panose="02020603050405020304" pitchFamily="18" charset="0"/>
                <a:cs typeface="Times New Roman" panose="02020603050405020304" pitchFamily="18" charset="0"/>
              </a:rPr>
              <a:t>Perbedaan hadits nabawi, hadits qudsi dan Al Quran adalah dilihat dari penisbatan redaksi dan maknanya. Redaksi dan makna Al Quran dinisbatkan kepada Allah </a:t>
            </a:r>
            <a:r>
              <a:rPr lang="sv-SE" sz="2400" i="1" dirty="0">
                <a:solidFill>
                  <a:srgbClr val="002060"/>
                </a:solidFill>
                <a:latin typeface="Times New Roman" panose="02020603050405020304" pitchFamily="18" charset="0"/>
                <a:cs typeface="Times New Roman" panose="02020603050405020304" pitchFamily="18" charset="0"/>
              </a:rPr>
              <a:t>ta’ala</a:t>
            </a:r>
            <a:r>
              <a:rPr lang="sv-SE" sz="2400" dirty="0">
                <a:solidFill>
                  <a:srgbClr val="002060"/>
                </a:solidFill>
                <a:latin typeface="Times New Roman" panose="02020603050405020304" pitchFamily="18" charset="0"/>
                <a:cs typeface="Times New Roman" panose="02020603050405020304" pitchFamily="18" charset="0"/>
              </a:rPr>
              <a:t>. Sedangkan hadits nabawi, redaksi dan maknanya dinisbatkan kepada Nabi </a:t>
            </a:r>
            <a:r>
              <a:rPr lang="sv-SE" sz="2400" i="1" dirty="0">
                <a:solidFill>
                  <a:srgbClr val="002060"/>
                </a:solidFill>
                <a:latin typeface="Times New Roman" panose="02020603050405020304" pitchFamily="18" charset="0"/>
                <a:cs typeface="Times New Roman" panose="02020603050405020304" pitchFamily="18" charset="0"/>
              </a:rPr>
              <a:t>shallallaahu ‘alaihi wasallam</a:t>
            </a:r>
            <a:r>
              <a:rPr lang="sv-SE" sz="2400" dirty="0">
                <a:solidFill>
                  <a:srgbClr val="002060"/>
                </a:solidFill>
                <a:latin typeface="Times New Roman" panose="02020603050405020304" pitchFamily="18" charset="0"/>
                <a:cs typeface="Times New Roman" panose="02020603050405020304" pitchFamily="18" charset="0"/>
              </a:rPr>
              <a:t>. Adapun hadits qudsi, hanya maknanya saja yang dinisbatkan kepada Allah </a:t>
            </a:r>
            <a:r>
              <a:rPr lang="sv-SE" sz="2400" i="1" dirty="0">
                <a:solidFill>
                  <a:srgbClr val="002060"/>
                </a:solidFill>
                <a:latin typeface="Times New Roman" panose="02020603050405020304" pitchFamily="18" charset="0"/>
                <a:cs typeface="Times New Roman" panose="02020603050405020304" pitchFamily="18" charset="0"/>
              </a:rPr>
              <a:t>ta’ala</a:t>
            </a:r>
            <a:r>
              <a:rPr lang="sv-SE" sz="2400" dirty="0">
                <a:solidFill>
                  <a:srgbClr val="002060"/>
                </a:solidFill>
                <a:latin typeface="Times New Roman" panose="02020603050405020304" pitchFamily="18" charset="0"/>
                <a:cs typeface="Times New Roman" panose="02020603050405020304" pitchFamily="18" charset="0"/>
              </a:rPr>
              <a:t>, bukan redaksinya.  </a:t>
            </a:r>
          </a:p>
          <a:p>
            <a:pPr algn="just"/>
            <a:endParaRPr lang="sv-SE" sz="2400" dirty="0">
              <a:solidFill>
                <a:srgbClr val="002060"/>
              </a:solidFill>
              <a:latin typeface="Times New Roman" panose="02020603050405020304" pitchFamily="18" charset="0"/>
              <a:cs typeface="Times New Roman" panose="02020603050405020304" pitchFamily="18" charset="0"/>
            </a:endParaRPr>
          </a:p>
          <a:p>
            <a:pPr algn="just"/>
            <a:r>
              <a:rPr lang="sv-SE" sz="2400" dirty="0">
                <a:solidFill>
                  <a:srgbClr val="002060"/>
                </a:solidFill>
                <a:latin typeface="Times New Roman" panose="02020603050405020304" pitchFamily="18" charset="0"/>
                <a:cs typeface="Times New Roman" panose="02020603050405020304" pitchFamily="18" charset="0"/>
              </a:rPr>
              <a:t>Maka dari itu, membaca hadits qudsi tidak dinilai sebagai ibadah, tidak dapat digunakan sebagai qiraat dalam shalat, tidak terdapat tantangan (bagi orang kafir untuk menandinginya), dan juga tidak dinukil secara mutawatir sebagaimana Al Quran. Sehingga hadits qudsi juga ada yang shahih, dha’if, bahkan palsu.</a:t>
            </a:r>
            <a:endParaRPr lang="id-ID"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56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7 Sahabat yang Paling Banyak Meriwayatkan Hadits Nabi Sepanjang Sejarah |  Pondok Yatim &amp; Dhuafa">
            <a:extLst>
              <a:ext uri="{FF2B5EF4-FFF2-40B4-BE49-F238E27FC236}">
                <a16:creationId xmlns:a16="http://schemas.microsoft.com/office/drawing/2014/main" xmlns="" id="{157848FF-53E9-CC19-D338-14FEA6252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064"/>
            <a:ext cx="9151157" cy="68690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380B8628-879A-2933-A40A-DA1E222EFFA3}"/>
              </a:ext>
            </a:extLst>
          </p:cNvPr>
          <p:cNvSpPr/>
          <p:nvPr/>
        </p:nvSpPr>
        <p:spPr>
          <a:xfrm>
            <a:off x="467544" y="332656"/>
            <a:ext cx="6120680" cy="5847755"/>
          </a:xfrm>
          <a:prstGeom prst="rect">
            <a:avLst/>
          </a:prstGeom>
        </p:spPr>
        <p:txBody>
          <a:bodyPr wrap="square">
            <a:spAutoFit/>
          </a:bodyPr>
          <a:lstStyle/>
          <a:p>
            <a:pPr algn="just"/>
            <a:r>
              <a:rPr lang="id-ID" sz="2200" b="1" dirty="0">
                <a:latin typeface="Times New Roman" panose="02020603050405020304" pitchFamily="18" charset="0"/>
                <a:cs typeface="Times New Roman" panose="02020603050405020304" pitchFamily="18" charset="0"/>
              </a:rPr>
              <a:t>Perbedaan Antara Hadits dan Sunnah</a:t>
            </a:r>
            <a:endParaRPr lang="id-ID" sz="2200" dirty="0">
              <a:latin typeface="Times New Roman" panose="02020603050405020304" pitchFamily="18" charset="0"/>
              <a:cs typeface="Times New Roman" panose="02020603050405020304" pitchFamily="18" charset="0"/>
            </a:endParaRPr>
          </a:p>
          <a:p>
            <a:pPr algn="just"/>
            <a:r>
              <a:rPr lang="id-ID" sz="2200" dirty="0">
                <a:latin typeface="Times New Roman" panose="02020603050405020304" pitchFamily="18" charset="0"/>
                <a:cs typeface="Times New Roman" panose="02020603050405020304" pitchFamily="18" charset="0"/>
              </a:rPr>
              <a:t>Menurut prespektif ahli hadits, hadits adalah sesuatu yang diriwayatkan dari Nabi </a:t>
            </a:r>
            <a:r>
              <a:rPr lang="id-ID" sz="2200" i="1" dirty="0">
                <a:latin typeface="Times New Roman" panose="02020603050405020304" pitchFamily="18" charset="0"/>
                <a:cs typeface="Times New Roman" panose="02020603050405020304" pitchFamily="18" charset="0"/>
              </a:rPr>
              <a:t>shallallaahu ‘alaihi wasallam</a:t>
            </a:r>
            <a:r>
              <a:rPr lang="id-ID" sz="2200" dirty="0">
                <a:latin typeface="Times New Roman" panose="02020603050405020304" pitchFamily="18" charset="0"/>
                <a:cs typeface="Times New Roman" panose="02020603050405020304" pitchFamily="18" charset="0"/>
              </a:rPr>
              <a:t> setelah kenabiannya.</a:t>
            </a:r>
          </a:p>
          <a:p>
            <a:pPr algn="just"/>
            <a:r>
              <a:rPr lang="id-ID" sz="2200" dirty="0">
                <a:latin typeface="Times New Roman" panose="02020603050405020304" pitchFamily="18" charset="0"/>
                <a:cs typeface="Times New Roman" panose="02020603050405020304" pitchFamily="18" charset="0"/>
              </a:rPr>
              <a:t> </a:t>
            </a:r>
          </a:p>
          <a:p>
            <a:pPr algn="just"/>
            <a:r>
              <a:rPr lang="id-ID" sz="2200" dirty="0">
                <a:latin typeface="Times New Roman" panose="02020603050405020304" pitchFamily="18" charset="0"/>
                <a:cs typeface="Times New Roman" panose="02020603050405020304" pitchFamily="18" charset="0"/>
              </a:rPr>
              <a:t>Sedangkan sunnah pengertiannya lebih menyeluruh dan lebih umum. Karena sunnah juga mencakup perjalanan hidup Nabi </a:t>
            </a:r>
            <a:r>
              <a:rPr lang="id-ID" sz="2200" i="1" dirty="0">
                <a:latin typeface="Times New Roman" panose="02020603050405020304" pitchFamily="18" charset="0"/>
                <a:cs typeface="Times New Roman" panose="02020603050405020304" pitchFamily="18" charset="0"/>
              </a:rPr>
              <a:t>shallallaahu ‘alaihi wasallam</a:t>
            </a:r>
            <a:r>
              <a:rPr lang="id-ID" sz="2200" dirty="0">
                <a:latin typeface="Times New Roman" panose="02020603050405020304" pitchFamily="18" charset="0"/>
                <a:cs typeface="Times New Roman" panose="02020603050405020304" pitchFamily="18" charset="0"/>
              </a:rPr>
              <a:t> sebelum kenabiannya dan setelah kenabiannya.</a:t>
            </a:r>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id-ID" sz="2200" b="1" dirty="0">
                <a:latin typeface="Times New Roman" panose="02020603050405020304" pitchFamily="18" charset="0"/>
                <a:cs typeface="Times New Roman" panose="02020603050405020304" pitchFamily="18" charset="0"/>
              </a:rPr>
              <a:t>Perbedaan Antara Khabar dan Atsyar</a:t>
            </a:r>
            <a:endParaRPr lang="id-ID" sz="2200" dirty="0">
              <a:latin typeface="Times New Roman" panose="02020603050405020304" pitchFamily="18" charset="0"/>
              <a:cs typeface="Times New Roman" panose="02020603050405020304" pitchFamily="18" charset="0"/>
            </a:endParaRPr>
          </a:p>
          <a:p>
            <a:pPr algn="just"/>
            <a:r>
              <a:rPr lang="id-ID" sz="2200" dirty="0">
                <a:latin typeface="Times New Roman" panose="02020603050405020304" pitchFamily="18" charset="0"/>
                <a:cs typeface="Times New Roman" panose="02020603050405020304" pitchFamily="18" charset="0"/>
              </a:rPr>
              <a:t>Menurut prespektif ahli hadits, Khabar adalah sifatnya lebih umum seperti sunnah</a:t>
            </a:r>
          </a:p>
          <a:p>
            <a:pPr algn="just"/>
            <a:r>
              <a:rPr lang="id-ID" sz="2200" dirty="0">
                <a:latin typeface="Times New Roman" panose="02020603050405020304" pitchFamily="18" charset="0"/>
                <a:cs typeface="Times New Roman" panose="02020603050405020304" pitchFamily="18" charset="0"/>
              </a:rPr>
              <a:t> </a:t>
            </a:r>
          </a:p>
          <a:p>
            <a:pPr algn="just"/>
            <a:r>
              <a:rPr lang="id-ID" sz="2200" dirty="0">
                <a:latin typeface="Times New Roman" panose="02020603050405020304" pitchFamily="18" charset="0"/>
                <a:cs typeface="Times New Roman" panose="02020603050405020304" pitchFamily="18" charset="0"/>
              </a:rPr>
              <a:t>Sedangkan Atsyar sifatnya hanya tambahan atas dasar shabat dan tabiin.</a:t>
            </a:r>
            <a:r>
              <a:rPr lang="en-US" sz="2200" dirty="0">
                <a:latin typeface="Times New Roman" panose="02020603050405020304" pitchFamily="18" charset="0"/>
                <a:cs typeface="Times New Roman" panose="02020603050405020304" pitchFamily="18" charset="0"/>
              </a:rPr>
              <a:t> </a:t>
            </a:r>
            <a:endParaRPr lang="id-ID"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67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edudukan Penguasa dalam Syariat - Majalah Islam Asy-Syariah">
            <a:extLst>
              <a:ext uri="{FF2B5EF4-FFF2-40B4-BE49-F238E27FC236}">
                <a16:creationId xmlns:a16="http://schemas.microsoft.com/office/drawing/2014/main" xmlns="" id="{9FC19322-20F5-EE8B-4E4B-8C0C61F46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5657A006-1B54-AE2B-16D8-715DC03A9D16}"/>
              </a:ext>
            </a:extLst>
          </p:cNvPr>
          <p:cNvSpPr/>
          <p:nvPr/>
        </p:nvSpPr>
        <p:spPr>
          <a:xfrm>
            <a:off x="539552" y="-14310"/>
            <a:ext cx="8064896" cy="6617196"/>
          </a:xfrm>
          <a:prstGeom prst="rect">
            <a:avLst/>
          </a:prstGeom>
        </p:spPr>
        <p:txBody>
          <a:bodyPr wrap="square">
            <a:spAutoFit/>
          </a:bodyPr>
          <a:lstStyle/>
          <a:p>
            <a:pPr algn="just"/>
            <a:r>
              <a:rPr lang="en-US" sz="2800" b="1" dirty="0">
                <a:solidFill>
                  <a:schemeClr val="bg1"/>
                </a:solidFill>
                <a:latin typeface="Times New Roman" panose="02020603050405020304" pitchFamily="18" charset="0"/>
                <a:cs typeface="Times New Roman" panose="02020603050405020304" pitchFamily="18" charset="0"/>
              </a:rPr>
              <a:t>3. </a:t>
            </a:r>
            <a:r>
              <a:rPr lang="en-US" sz="2800" b="1" dirty="0" err="1">
                <a:solidFill>
                  <a:schemeClr val="bg1"/>
                </a:solidFill>
                <a:latin typeface="Times New Roman" panose="02020603050405020304" pitchFamily="18" charset="0"/>
                <a:cs typeface="Times New Roman" panose="02020603050405020304" pitchFamily="18" charset="0"/>
              </a:rPr>
              <a:t>Kedudukan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Hadits</a:t>
            </a:r>
            <a:endParaRPr lang="en-US" sz="2800" b="1" dirty="0">
              <a:solidFill>
                <a:schemeClr val="bg1"/>
              </a:solidFill>
              <a:latin typeface="Times New Roman" panose="02020603050405020304" pitchFamily="18" charset="0"/>
              <a:cs typeface="Times New Roman" panose="02020603050405020304" pitchFamily="18" charset="0"/>
            </a:endParaRPr>
          </a:p>
          <a:p>
            <a:pPr algn="just"/>
            <a:endParaRPr lang="en-US" dirty="0">
              <a:solidFill>
                <a:schemeClr val="bg1"/>
              </a:solidFill>
              <a:latin typeface="Times New Roman" panose="02020603050405020304" pitchFamily="18" charset="0"/>
              <a:cs typeface="Times New Roman" panose="02020603050405020304" pitchFamily="18" charset="0"/>
            </a:endParaRPr>
          </a:p>
          <a:p>
            <a:pPr algn="just"/>
            <a:r>
              <a:rPr lang="id-ID" dirty="0">
                <a:solidFill>
                  <a:schemeClr val="bg1"/>
                </a:solidFill>
                <a:latin typeface="Times New Roman" panose="02020603050405020304" pitchFamily="18" charset="0"/>
                <a:cs typeface="Times New Roman" panose="02020603050405020304" pitchFamily="18" charset="0"/>
              </a:rPr>
              <a:t>Jumhur ulama berpendapat : </a:t>
            </a:r>
          </a:p>
          <a:p>
            <a:pPr algn="just"/>
            <a:r>
              <a:rPr lang="id-ID" dirty="0">
                <a:solidFill>
                  <a:schemeClr val="bg1"/>
                </a:solidFill>
                <a:latin typeface="Times New Roman" panose="02020603050405020304" pitchFamily="18" charset="0"/>
                <a:cs typeface="Times New Roman" panose="02020603050405020304" pitchFamily="18" charset="0"/>
              </a:rPr>
              <a:t>bahwa Hadits berkedudukan sebagai sumber atau dalil kedua setelah Al-Quran dan mempunyai kekuatan untuk ditaati serta mengikat untuk semua umat Islam. Banyak ayat Al-Qur’an yang menyuruh umat mentaati Rasul. Ketaatan kepada rasull sering dirangkaikan dengan keharusan mentaati Allah ; seperti yang tersebut dalam surat </a:t>
            </a:r>
          </a:p>
          <a:p>
            <a:pPr algn="just"/>
            <a:r>
              <a:rPr lang="id-ID" dirty="0">
                <a:solidFill>
                  <a:schemeClr val="bg1"/>
                </a:solidFill>
                <a:latin typeface="Times New Roman" panose="02020603050405020304" pitchFamily="18" charset="0"/>
                <a:cs typeface="Times New Roman" panose="02020603050405020304" pitchFamily="18" charset="0"/>
              </a:rPr>
              <a:t>(QS. An-Nisa : 59) :  artinya : </a:t>
            </a:r>
            <a:r>
              <a:rPr lang="id-ID" i="1" dirty="0">
                <a:solidFill>
                  <a:schemeClr val="bg1"/>
                </a:solidFill>
                <a:latin typeface="Times New Roman" panose="02020603050405020304" pitchFamily="18" charset="0"/>
                <a:cs typeface="Times New Roman" panose="02020603050405020304" pitchFamily="18" charset="0"/>
              </a:rPr>
              <a:t>Hai orang-orang yang beriman, taatilah Allah dan taatilah Rasul (Nya),</a:t>
            </a:r>
            <a:endParaRPr lang="id-ID" dirty="0">
              <a:solidFill>
                <a:schemeClr val="bg1"/>
              </a:solidFill>
              <a:latin typeface="Times New Roman" panose="02020603050405020304" pitchFamily="18" charset="0"/>
              <a:cs typeface="Times New Roman" panose="02020603050405020304" pitchFamily="18" charset="0"/>
            </a:endParaRPr>
          </a:p>
          <a:p>
            <a:pPr algn="just"/>
            <a:endParaRPr lang="id-ID" dirty="0">
              <a:solidFill>
                <a:schemeClr val="bg1"/>
              </a:solidFill>
              <a:latin typeface="Times New Roman" panose="02020603050405020304" pitchFamily="18" charset="0"/>
              <a:cs typeface="Times New Roman" panose="02020603050405020304" pitchFamily="18" charset="0"/>
            </a:endParaRPr>
          </a:p>
          <a:p>
            <a:pPr algn="just"/>
            <a:r>
              <a:rPr lang="id-ID" dirty="0">
                <a:solidFill>
                  <a:schemeClr val="bg1"/>
                </a:solidFill>
                <a:latin typeface="Times New Roman" panose="02020603050405020304" pitchFamily="18" charset="0"/>
                <a:cs typeface="Times New Roman" panose="02020603050405020304" pitchFamily="18" charset="0"/>
              </a:rPr>
              <a:t>(QS.  An-Nisa : 80): Artinya : </a:t>
            </a:r>
            <a:r>
              <a:rPr lang="id-ID" i="1" dirty="0">
                <a:solidFill>
                  <a:schemeClr val="bg1"/>
                </a:solidFill>
                <a:latin typeface="Times New Roman" panose="02020603050405020304" pitchFamily="18" charset="0"/>
                <a:cs typeface="Times New Roman" panose="02020603050405020304" pitchFamily="18" charset="0"/>
              </a:rPr>
              <a:t>Barangsiapa yang mentaati Rasul itu, Sesungguhnya ia telah mentaati Allah. dan Barangsiapa yang berpaling (dari ketaatan itu), Maka Kami tidak mengutusmu untuk menjadi pemelihara bagi mereka.</a:t>
            </a:r>
          </a:p>
          <a:p>
            <a:pPr algn="just"/>
            <a:endParaRPr lang="id-ID" dirty="0">
              <a:solidFill>
                <a:schemeClr val="bg1"/>
              </a:solidFill>
              <a:latin typeface="Times New Roman" panose="02020603050405020304" pitchFamily="18" charset="0"/>
              <a:cs typeface="Times New Roman" panose="02020603050405020304" pitchFamily="18" charset="0"/>
            </a:endParaRPr>
          </a:p>
          <a:p>
            <a:pPr algn="just"/>
            <a:r>
              <a:rPr lang="id-ID" dirty="0">
                <a:solidFill>
                  <a:schemeClr val="bg1"/>
                </a:solidFill>
                <a:latin typeface="Times New Roman" panose="02020603050405020304" pitchFamily="18" charset="0"/>
                <a:cs typeface="Times New Roman" panose="02020603050405020304" pitchFamily="18" charset="0"/>
              </a:rPr>
              <a:t>Yang dimaksud dengan mentaati Rasul dalam ayat-ayat tersebut adalah mengikuti apa-apa yang dilakukan atau dilakukan oleh Rasul sebagaimana tercakup dalam Sunnahnya.</a:t>
            </a:r>
          </a:p>
          <a:p>
            <a:pPr algn="just"/>
            <a:endParaRPr lang="id-ID" dirty="0">
              <a:solidFill>
                <a:schemeClr val="bg1"/>
              </a:solidFill>
              <a:latin typeface="Times New Roman" panose="02020603050405020304" pitchFamily="18" charset="0"/>
              <a:cs typeface="Times New Roman" panose="02020603050405020304" pitchFamily="18" charset="0"/>
            </a:endParaRPr>
          </a:p>
          <a:p>
            <a:pPr algn="just"/>
            <a:r>
              <a:rPr lang="id-ID" dirty="0">
                <a:solidFill>
                  <a:schemeClr val="bg1"/>
                </a:solidFill>
                <a:latin typeface="Times New Roman" panose="02020603050405020304" pitchFamily="18" charset="0"/>
                <a:cs typeface="Times New Roman" panose="02020603050405020304" pitchFamily="18" charset="0"/>
              </a:rPr>
              <a:t>Dari ayat diatas jelaslah bahwa Hadits itu adalah juga wahyu. Bila wahyu mempunyai kekuatan sebagai dalil hukum, maka hadits pun mempunyai kekuatan hukum untuk dipatuhi. Kekuatan hadits sebagai sumber hukum ditentukan oleh dua segi: </a:t>
            </a:r>
          </a:p>
          <a:p>
            <a:pPr algn="just"/>
            <a:r>
              <a:rPr lang="id-ID" i="1" dirty="0">
                <a:solidFill>
                  <a:schemeClr val="bg1"/>
                </a:solidFill>
                <a:latin typeface="Times New Roman" panose="02020603050405020304" pitchFamily="18" charset="0"/>
                <a:cs typeface="Times New Roman" panose="02020603050405020304" pitchFamily="18" charset="0"/>
              </a:rPr>
              <a:t>1. K</a:t>
            </a:r>
            <a:r>
              <a:rPr lang="id-ID" dirty="0">
                <a:solidFill>
                  <a:schemeClr val="bg1"/>
                </a:solidFill>
                <a:latin typeface="Times New Roman" panose="02020603050405020304" pitchFamily="18" charset="0"/>
                <a:cs typeface="Times New Roman" panose="02020603050405020304" pitchFamily="18" charset="0"/>
              </a:rPr>
              <a:t>ebenaran materinya </a:t>
            </a:r>
          </a:p>
          <a:p>
            <a:pPr algn="just"/>
            <a:r>
              <a:rPr lang="id-ID" i="1" dirty="0">
                <a:solidFill>
                  <a:schemeClr val="bg1"/>
                </a:solidFill>
                <a:latin typeface="Times New Roman" panose="02020603050405020304" pitchFamily="18" charset="0"/>
                <a:cs typeface="Times New Roman" panose="02020603050405020304" pitchFamily="18" charset="0"/>
              </a:rPr>
              <a:t>2. K</a:t>
            </a:r>
            <a:r>
              <a:rPr lang="id-ID" dirty="0">
                <a:solidFill>
                  <a:schemeClr val="bg1"/>
                </a:solidFill>
                <a:latin typeface="Times New Roman" panose="02020603050405020304" pitchFamily="18" charset="0"/>
                <a:cs typeface="Times New Roman" panose="02020603050405020304" pitchFamily="18" charset="0"/>
              </a:rPr>
              <a:t>ekuatan penunjukannya terhadap hukum.</a:t>
            </a:r>
          </a:p>
        </p:txBody>
      </p:sp>
    </p:spTree>
    <p:extLst>
      <p:ext uri="{BB962C8B-B14F-4D97-AF65-F5344CB8AC3E}">
        <p14:creationId xmlns:p14="http://schemas.microsoft.com/office/powerpoint/2010/main" val="126669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mbar Background Fungsi, Vektor dan File PSD untuk Unduh Gratis | Pngtree">
            <a:extLst>
              <a:ext uri="{FF2B5EF4-FFF2-40B4-BE49-F238E27FC236}">
                <a16:creationId xmlns:a16="http://schemas.microsoft.com/office/drawing/2014/main" xmlns="" id="{C5E4CA64-4FCD-35F7-97CD-0AA11B2C0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A3BA483D-90E0-6076-EDED-AC10B2820970}"/>
              </a:ext>
            </a:extLst>
          </p:cNvPr>
          <p:cNvSpPr/>
          <p:nvPr/>
        </p:nvSpPr>
        <p:spPr>
          <a:xfrm>
            <a:off x="611560" y="188640"/>
            <a:ext cx="7488832" cy="6124754"/>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4. </a:t>
            </a:r>
            <a:r>
              <a:rPr lang="en-US" sz="2000" b="1" dirty="0" err="1">
                <a:latin typeface="Times New Roman" panose="02020603050405020304" pitchFamily="18" charset="0"/>
                <a:cs typeface="Times New Roman" panose="02020603050405020304" pitchFamily="18" charset="0"/>
              </a:rPr>
              <a:t>Fungsi</a:t>
            </a:r>
            <a:r>
              <a:rPr lang="en-US" sz="2000" b="1" dirty="0">
                <a:latin typeface="Times New Roman" panose="02020603050405020304" pitchFamily="18" charset="0"/>
                <a:cs typeface="Times New Roman" panose="02020603050405020304" pitchFamily="18" charset="0"/>
              </a:rPr>
              <a:t> Al-</a:t>
            </a:r>
            <a:r>
              <a:rPr lang="en-US" sz="2000" b="1" dirty="0" err="1">
                <a:latin typeface="Times New Roman" panose="02020603050405020304" pitchFamily="18" charset="0"/>
                <a:cs typeface="Times New Roman" panose="02020603050405020304" pitchFamily="18" charset="0"/>
              </a:rPr>
              <a:t>Hadits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terhadap</a:t>
            </a:r>
            <a:r>
              <a:rPr lang="en-US" sz="2000" b="1" dirty="0">
                <a:latin typeface="Times New Roman" panose="02020603050405020304" pitchFamily="18" charset="0"/>
                <a:cs typeface="Times New Roman" panose="02020603050405020304" pitchFamily="18" charset="0"/>
              </a:rPr>
              <a:t> Al Quran</a:t>
            </a:r>
          </a:p>
          <a:p>
            <a:pPr algn="just"/>
            <a:endParaRPr lang="en-US" sz="2000" b="1" dirty="0">
              <a:latin typeface="Times New Roman" panose="02020603050405020304" pitchFamily="18" charset="0"/>
              <a:cs typeface="Times New Roman" panose="02020603050405020304" pitchFamily="18" charset="0"/>
            </a:endParaRPr>
          </a:p>
          <a:p>
            <a:pPr marL="342900" indent="-342900" algn="just">
              <a:buAutoNum type="alphaLcPeriod"/>
            </a:pPr>
            <a:r>
              <a:rPr lang="id-ID" sz="2000" b="1" dirty="0">
                <a:latin typeface="Times New Roman" panose="02020603050405020304" pitchFamily="18" charset="0"/>
                <a:cs typeface="Times New Roman" panose="02020603050405020304" pitchFamily="18" charset="0"/>
              </a:rPr>
              <a:t>Sebagai penguat Al-Quran</a:t>
            </a:r>
          </a:p>
          <a:p>
            <a:pPr algn="just"/>
            <a:r>
              <a:rPr lang="id-ID" sz="2000" dirty="0">
                <a:latin typeface="Times New Roman" panose="02020603050405020304" pitchFamily="18" charset="0"/>
                <a:cs typeface="Times New Roman" panose="02020603050405020304" pitchFamily="18" charset="0"/>
              </a:rPr>
              <a:t>1. Menegaskan Kedudukan Hukum </a:t>
            </a:r>
          </a:p>
          <a:p>
            <a:pPr algn="just"/>
            <a:r>
              <a:rPr lang="id-ID" sz="2000" dirty="0">
                <a:latin typeface="Times New Roman" panose="02020603050405020304" pitchFamily="18" charset="0"/>
                <a:cs typeface="Times New Roman" panose="02020603050405020304" pitchFamily="18" charset="0"/>
              </a:rPr>
              <a:t>2. Menerangkan posisi kewajiban dan larangan dalam syariat Allah swt.</a:t>
            </a:r>
          </a:p>
          <a:p>
            <a:pPr algn="just"/>
            <a:r>
              <a:rPr lang="id-ID" sz="2000" dirty="0">
                <a:latin typeface="Times New Roman" panose="02020603050405020304" pitchFamily="18" charset="0"/>
                <a:cs typeface="Times New Roman" panose="02020603050405020304" pitchFamily="18" charset="0"/>
              </a:rPr>
              <a:t>3. Menjelaskan sangsi hukum bagi pelakunya. Contoh : (QS. Annisa :</a:t>
            </a:r>
            <a:endParaRPr lang="en-US" sz="2000" dirty="0">
              <a:latin typeface="Times New Roman" panose="02020603050405020304" pitchFamily="18" charset="0"/>
              <a:cs typeface="Times New Roman" panose="02020603050405020304" pitchFamily="18" charset="0"/>
            </a:endParaRPr>
          </a:p>
          <a:p>
            <a:pPr algn="just"/>
            <a:r>
              <a:rPr lang="id-ID" sz="2000" dirty="0">
                <a:latin typeface="Times New Roman" panose="02020603050405020304" pitchFamily="18" charset="0"/>
                <a:cs typeface="Times New Roman" panose="02020603050405020304" pitchFamily="18" charset="0"/>
              </a:rPr>
              <a:t> 136)</a:t>
            </a:r>
            <a:r>
              <a:rPr lang="en-US" sz="20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ar-SA" sz="2800" dirty="0">
                <a:latin typeface="Times New Roman" panose="02020603050405020304" pitchFamily="18" charset="0"/>
                <a:cs typeface="Times New Roman" panose="02020603050405020304" pitchFamily="18" charset="0"/>
              </a:rPr>
              <a:t/>
            </a:r>
            <a:br>
              <a:rPr lang="ar-SA" sz="2800" dirty="0">
                <a:latin typeface="Times New Roman" panose="02020603050405020304" pitchFamily="18" charset="0"/>
                <a:cs typeface="Times New Roman" panose="02020603050405020304" pitchFamily="18" charset="0"/>
              </a:rPr>
            </a:br>
            <a:r>
              <a:rPr lang="ar-SA" sz="2800" b="0" i="0" dirty="0">
                <a:solidFill>
                  <a:srgbClr val="111827"/>
                </a:solidFill>
                <a:effectLst/>
                <a:latin typeface="Times New Roman" panose="02020603050405020304" pitchFamily="18" charset="0"/>
                <a:cs typeface="Times New Roman" panose="02020603050405020304" pitchFamily="18" charset="0"/>
              </a:rPr>
              <a:t>يٰٓاَيُّهَا الَّذِيْنَ اٰمَنُوْٓا اٰمِنُوْا بِاللّٰهِ وَرَسُوْلِهٖ وَالْكِتٰبِ الَّذِيْ نَزَّلَ عَلٰى رَسُوْلِهٖ وَالْكِتٰبِ الَّذِيْٓ اَنْزَلَ مِنْ قَبْلُۗ وَمَنْ يَّكْفُرْ بِاللّٰهِ وَمَلٰۤىِٕكَتِهٖ وَكُتُبِهٖ وَرُسُلِهٖ وَالْيَوْمِ الْاٰخِرِ فَقَدْ ضَلَّ ضَلٰلًا ۢ بَعِيْدًا </a:t>
            </a:r>
            <a:r>
              <a:rPr lang="ar-SA" sz="2800" b="0" i="0" dirty="0">
                <a:effectLst/>
                <a:latin typeface="Times New Roman" panose="02020603050405020304" pitchFamily="18" charset="0"/>
                <a:cs typeface="Times New Roman" panose="02020603050405020304" pitchFamily="18" charset="0"/>
              </a:rPr>
              <a:t>۝١</a:t>
            </a:r>
            <a:endParaRPr lang="en-US" sz="2800" b="0" i="0" dirty="0">
              <a:solidFill>
                <a:srgbClr val="374151"/>
              </a:solidFill>
              <a:effectLst/>
              <a:latin typeface="Times New Roman" panose="02020603050405020304" pitchFamily="18" charset="0"/>
              <a:cs typeface="Times New Roman" panose="02020603050405020304" pitchFamily="18" charset="0"/>
            </a:endParaRPr>
          </a:p>
          <a:p>
            <a:pPr algn="just"/>
            <a:endParaRPr lang="en-US" sz="2000" b="0" i="0" dirty="0">
              <a:solidFill>
                <a:srgbClr val="374151"/>
              </a:solidFill>
              <a:effectLst/>
              <a:latin typeface="Times New Roman" panose="02020603050405020304" pitchFamily="18" charset="0"/>
              <a:cs typeface="Times New Roman" panose="02020603050405020304" pitchFamily="18" charset="0"/>
            </a:endParaRPr>
          </a:p>
          <a:p>
            <a:pPr algn="just"/>
            <a:r>
              <a:rPr lang="en-ID" sz="2000" b="0" i="1" dirty="0" err="1">
                <a:solidFill>
                  <a:srgbClr val="374151"/>
                </a:solidFill>
                <a:effectLst/>
                <a:latin typeface="Times New Roman" panose="02020603050405020304" pitchFamily="18" charset="0"/>
                <a:cs typeface="Times New Roman" panose="02020603050405020304" pitchFamily="18" charset="0"/>
              </a:rPr>
              <a:t>Wahai</a:t>
            </a:r>
            <a:r>
              <a:rPr lang="en-ID" sz="2000" b="0" i="1" dirty="0">
                <a:solidFill>
                  <a:srgbClr val="374151"/>
                </a:solidFill>
                <a:effectLst/>
                <a:latin typeface="Times New Roman" panose="02020603050405020304" pitchFamily="18" charset="0"/>
                <a:cs typeface="Times New Roman" panose="02020603050405020304" pitchFamily="18" charset="0"/>
              </a:rPr>
              <a:t> orang-orang yang </a:t>
            </a:r>
            <a:r>
              <a:rPr lang="en-ID" sz="2000" b="0" i="1" dirty="0" err="1">
                <a:solidFill>
                  <a:srgbClr val="374151"/>
                </a:solidFill>
                <a:effectLst/>
                <a:latin typeface="Times New Roman" panose="02020603050405020304" pitchFamily="18" charset="0"/>
                <a:cs typeface="Times New Roman" panose="02020603050405020304" pitchFamily="18" charset="0"/>
              </a:rPr>
              <a:t>beriman</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tetaplah</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beriman</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kepada</a:t>
            </a:r>
            <a:r>
              <a:rPr lang="en-ID" sz="2000" b="0" i="1" dirty="0">
                <a:solidFill>
                  <a:srgbClr val="374151"/>
                </a:solidFill>
                <a:effectLst/>
                <a:latin typeface="Times New Roman" panose="02020603050405020304" pitchFamily="18" charset="0"/>
                <a:cs typeface="Times New Roman" panose="02020603050405020304" pitchFamily="18" charset="0"/>
              </a:rPr>
              <a:t> Allah, Rasul-Nya (Nabi Muhammad), Kitab (Al-Qur’an) yang </a:t>
            </a:r>
            <a:r>
              <a:rPr lang="en-ID" sz="2000" b="0" i="1" dirty="0" err="1">
                <a:solidFill>
                  <a:srgbClr val="374151"/>
                </a:solidFill>
                <a:effectLst/>
                <a:latin typeface="Times New Roman" panose="02020603050405020304" pitchFamily="18" charset="0"/>
                <a:cs typeface="Times New Roman" panose="02020603050405020304" pitchFamily="18" charset="0"/>
              </a:rPr>
              <a:t>diturunkan</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kepada</a:t>
            </a:r>
            <a:r>
              <a:rPr lang="en-ID" sz="2000" b="0" i="1" dirty="0">
                <a:solidFill>
                  <a:srgbClr val="374151"/>
                </a:solidFill>
                <a:effectLst/>
                <a:latin typeface="Times New Roman" panose="02020603050405020304" pitchFamily="18" charset="0"/>
                <a:cs typeface="Times New Roman" panose="02020603050405020304" pitchFamily="18" charset="0"/>
              </a:rPr>
              <a:t> Rasul-Nya, dan kitab yang Dia </a:t>
            </a:r>
            <a:r>
              <a:rPr lang="en-ID" sz="2000" b="0" i="1" dirty="0" err="1">
                <a:solidFill>
                  <a:srgbClr val="374151"/>
                </a:solidFill>
                <a:effectLst/>
                <a:latin typeface="Times New Roman" panose="02020603050405020304" pitchFamily="18" charset="0"/>
                <a:cs typeface="Times New Roman" panose="02020603050405020304" pitchFamily="18" charset="0"/>
              </a:rPr>
              <a:t>turunkan</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sebelumnya</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Siapa</a:t>
            </a:r>
            <a:r>
              <a:rPr lang="en-ID" sz="2000" b="0" i="1" dirty="0">
                <a:solidFill>
                  <a:srgbClr val="374151"/>
                </a:solidFill>
                <a:effectLst/>
                <a:latin typeface="Times New Roman" panose="02020603050405020304" pitchFamily="18" charset="0"/>
                <a:cs typeface="Times New Roman" panose="02020603050405020304" pitchFamily="18" charset="0"/>
              </a:rPr>
              <a:t> yang </a:t>
            </a:r>
            <a:r>
              <a:rPr lang="en-ID" sz="2000" b="0" i="1" dirty="0" err="1">
                <a:solidFill>
                  <a:srgbClr val="374151"/>
                </a:solidFill>
                <a:effectLst/>
                <a:latin typeface="Times New Roman" panose="02020603050405020304" pitchFamily="18" charset="0"/>
                <a:cs typeface="Times New Roman" panose="02020603050405020304" pitchFamily="18" charset="0"/>
              </a:rPr>
              <a:t>kufur</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kepada</a:t>
            </a:r>
            <a:r>
              <a:rPr lang="en-ID" sz="2000" b="0" i="1" dirty="0">
                <a:solidFill>
                  <a:srgbClr val="374151"/>
                </a:solidFill>
                <a:effectLst/>
                <a:latin typeface="Times New Roman" panose="02020603050405020304" pitchFamily="18" charset="0"/>
                <a:cs typeface="Times New Roman" panose="02020603050405020304" pitchFamily="18" charset="0"/>
              </a:rPr>
              <a:t> Allah, para </a:t>
            </a:r>
            <a:r>
              <a:rPr lang="en-ID" sz="2000" b="0" i="1" dirty="0" err="1">
                <a:solidFill>
                  <a:srgbClr val="374151"/>
                </a:solidFill>
                <a:effectLst/>
                <a:latin typeface="Times New Roman" panose="02020603050405020304" pitchFamily="18" charset="0"/>
                <a:cs typeface="Times New Roman" panose="02020603050405020304" pitchFamily="18" charset="0"/>
              </a:rPr>
              <a:t>malaikat</a:t>
            </a:r>
            <a:r>
              <a:rPr lang="en-ID" sz="2000" b="0" i="1" dirty="0">
                <a:solidFill>
                  <a:srgbClr val="374151"/>
                </a:solidFill>
                <a:effectLst/>
                <a:latin typeface="Times New Roman" panose="02020603050405020304" pitchFamily="18" charset="0"/>
                <a:cs typeface="Times New Roman" panose="02020603050405020304" pitchFamily="18" charset="0"/>
              </a:rPr>
              <a:t>-Nya, kitab-kitab-Nya, para rasul-Nya, dan </a:t>
            </a:r>
            <a:r>
              <a:rPr lang="en-ID" sz="2000" b="0" i="1" dirty="0" err="1">
                <a:solidFill>
                  <a:srgbClr val="374151"/>
                </a:solidFill>
                <a:effectLst/>
                <a:latin typeface="Times New Roman" panose="02020603050405020304" pitchFamily="18" charset="0"/>
                <a:cs typeface="Times New Roman" panose="02020603050405020304" pitchFamily="18" charset="0"/>
              </a:rPr>
              <a:t>hari</a:t>
            </a:r>
            <a:r>
              <a:rPr lang="en-ID" sz="2000" b="0" i="1" dirty="0">
                <a:solidFill>
                  <a:srgbClr val="374151"/>
                </a:solidFill>
                <a:effectLst/>
                <a:latin typeface="Times New Roman" panose="02020603050405020304" pitchFamily="18" charset="0"/>
                <a:cs typeface="Times New Roman" panose="02020603050405020304" pitchFamily="18" charset="0"/>
              </a:rPr>
              <a:t> Akhir </a:t>
            </a:r>
            <a:r>
              <a:rPr lang="en-ID" sz="2000" b="0" i="1" dirty="0" err="1">
                <a:solidFill>
                  <a:srgbClr val="374151"/>
                </a:solidFill>
                <a:effectLst/>
                <a:latin typeface="Times New Roman" panose="02020603050405020304" pitchFamily="18" charset="0"/>
                <a:cs typeface="Times New Roman" panose="02020603050405020304" pitchFamily="18" charset="0"/>
              </a:rPr>
              <a:t>sungguh</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dia</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telah</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tersesat</a:t>
            </a:r>
            <a:r>
              <a:rPr lang="en-ID" sz="2000" b="0" i="1" dirty="0">
                <a:solidFill>
                  <a:srgbClr val="374151"/>
                </a:solidFill>
                <a:effectLst/>
                <a:latin typeface="Times New Roman" panose="02020603050405020304" pitchFamily="18" charset="0"/>
                <a:cs typeface="Times New Roman" panose="02020603050405020304" pitchFamily="18" charset="0"/>
              </a:rPr>
              <a:t> sangat </a:t>
            </a:r>
            <a:r>
              <a:rPr lang="en-ID" sz="2000" b="0" i="1" dirty="0" err="1">
                <a:solidFill>
                  <a:srgbClr val="374151"/>
                </a:solidFill>
                <a:effectLst/>
                <a:latin typeface="Times New Roman" panose="02020603050405020304" pitchFamily="18" charset="0"/>
                <a:cs typeface="Times New Roman" panose="02020603050405020304" pitchFamily="18" charset="0"/>
              </a:rPr>
              <a:t>jauh</a:t>
            </a:r>
            <a:r>
              <a:rPr lang="en-ID" sz="2000" b="0" i="1" dirty="0">
                <a:solidFill>
                  <a:srgbClr val="374151"/>
                </a:solidFill>
                <a:effectLst/>
                <a:latin typeface="Times New Roman" panose="02020603050405020304" pitchFamily="18" charset="0"/>
                <a:cs typeface="Times New Roman" panose="02020603050405020304" pitchFamily="18" charset="0"/>
              </a:rPr>
              <a:t>.</a:t>
            </a:r>
          </a:p>
          <a:p>
            <a:pPr algn="just"/>
            <a:endParaRPr lang="id-ID"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39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xmlns="" id="{71CB0EEA-B91F-927D-4F05-FA6EB623E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31D1318-C156-A66B-1C8E-749F303542D3}"/>
              </a:ext>
            </a:extLst>
          </p:cNvPr>
          <p:cNvSpPr txBox="1"/>
          <p:nvPr/>
        </p:nvSpPr>
        <p:spPr>
          <a:xfrm>
            <a:off x="827584" y="113184"/>
            <a:ext cx="7992888" cy="5755422"/>
          </a:xfrm>
          <a:prstGeom prst="rect">
            <a:avLst/>
          </a:prstGeom>
          <a:noFill/>
        </p:spPr>
        <p:txBody>
          <a:bodyPr wrap="square">
            <a:spAutoFit/>
          </a:bodyPr>
          <a:lstStyle/>
          <a:p>
            <a:pPr algn="just"/>
            <a:endParaRPr lang="id-ID" sz="2000" dirty="0">
              <a:latin typeface="Times New Roman" panose="02020603050405020304" pitchFamily="18" charset="0"/>
              <a:cs typeface="Times New Roman" panose="02020603050405020304" pitchFamily="18" charset="0"/>
            </a:endParaRPr>
          </a:p>
          <a:p>
            <a:pPr algn="just"/>
            <a:r>
              <a:rPr lang="id-ID" sz="2000" b="1" dirty="0">
                <a:latin typeface="Times New Roman" panose="02020603050405020304" pitchFamily="18" charset="0"/>
                <a:cs typeface="Times New Roman" panose="02020603050405020304" pitchFamily="18" charset="0"/>
              </a:rPr>
              <a:t>b. Sebagai Penjelas Al-Quran</a:t>
            </a:r>
          </a:p>
          <a:p>
            <a:pPr marL="342900" indent="-342900" algn="just">
              <a:buAutoNum type="arabicPeriod"/>
            </a:pPr>
            <a:r>
              <a:rPr lang="id-ID" sz="2000" dirty="0">
                <a:latin typeface="Times New Roman" panose="02020603050405020304" pitchFamily="18" charset="0"/>
                <a:cs typeface="Times New Roman" panose="02020603050405020304" pitchFamily="18" charset="0"/>
              </a:rPr>
              <a:t>Menjelaskan ayat-ayat yang rumit = (QS. Al-Baqarah : 238)</a:t>
            </a:r>
          </a:p>
          <a:p>
            <a:pPr marL="342900" indent="-342900" algn="just">
              <a:buAutoNum type="arabicPeriod"/>
            </a:pPr>
            <a:r>
              <a:rPr lang="id-ID" sz="2000" dirty="0">
                <a:latin typeface="Times New Roman" panose="02020603050405020304" pitchFamily="18" charset="0"/>
                <a:cs typeface="Times New Roman" panose="02020603050405020304" pitchFamily="18" charset="0"/>
              </a:rPr>
              <a:t>Mengikat makna-makna yang bersifat lepas = (Qs. Al-Maidah : 38)</a:t>
            </a:r>
          </a:p>
          <a:p>
            <a:pPr algn="just"/>
            <a:r>
              <a:rPr lang="id-ID" sz="2000" dirty="0">
                <a:latin typeface="Times New Roman" panose="02020603050405020304" pitchFamily="18" charset="0"/>
                <a:cs typeface="Times New Roman" panose="02020603050405020304" pitchFamily="18" charset="0"/>
              </a:rPr>
              <a:t>3.  Mengkhususkan ketetapan yang bersifat umum = (QS. Al-Baqarah : 275)</a:t>
            </a:r>
          </a:p>
          <a:p>
            <a:pPr algn="just"/>
            <a:r>
              <a:rPr lang="ar-SA" sz="2400" dirty="0">
                <a:latin typeface="Times New Roman" panose="02020603050405020304" pitchFamily="18" charset="0"/>
                <a:cs typeface="Times New Roman" panose="02020603050405020304" pitchFamily="18" charset="0"/>
              </a:rPr>
              <a:t/>
            </a:r>
            <a:br>
              <a:rPr lang="ar-SA" sz="2400" dirty="0">
                <a:latin typeface="Times New Roman" panose="02020603050405020304" pitchFamily="18" charset="0"/>
                <a:cs typeface="Times New Roman" panose="02020603050405020304" pitchFamily="18" charset="0"/>
              </a:rPr>
            </a:br>
            <a:r>
              <a:rPr lang="ar-SA" sz="2400" b="0" i="0" dirty="0">
                <a:solidFill>
                  <a:srgbClr val="111827"/>
                </a:solidFill>
                <a:effectLst/>
                <a:latin typeface="Times New Roman" panose="02020603050405020304" pitchFamily="18" charset="0"/>
                <a:cs typeface="Times New Roman" panose="02020603050405020304" pitchFamily="18" charset="0"/>
              </a:rPr>
              <a:t>حَافِظُوْا عَلَى الصَّلَوٰتِ وَالصَّلٰوةِ الْوُسْطٰى وَقُوْمُوْا لِلّٰهِ قٰنِتِيْنَ </a:t>
            </a:r>
            <a:r>
              <a:rPr lang="ar-SA" sz="2400" b="0" i="0" dirty="0">
                <a:effectLst/>
                <a:latin typeface="Times New Roman" panose="02020603050405020304" pitchFamily="18" charset="0"/>
                <a:cs typeface="Times New Roman" panose="02020603050405020304" pitchFamily="18" charset="0"/>
              </a:rPr>
              <a:t>۝٢</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l"/>
            <a:r>
              <a:rPr lang="sv-SE" sz="2000" b="0" i="1" dirty="0">
                <a:solidFill>
                  <a:srgbClr val="111827"/>
                </a:solidFill>
                <a:effectLst/>
                <a:latin typeface="Times New Roman" panose="02020603050405020304" pitchFamily="18" charset="0"/>
                <a:cs typeface="Times New Roman" panose="02020603050405020304" pitchFamily="18" charset="0"/>
              </a:rPr>
              <a:t>Peliharalah semua salat (fardu) dan salat Wusṭā. Berdirilah karena Allah (dalam salat) dengan khusyuk.</a:t>
            </a:r>
            <a:r>
              <a:rPr lang="id-ID" sz="2000" dirty="0">
                <a:latin typeface="Times New Roman" panose="02020603050405020304" pitchFamily="18" charset="0"/>
                <a:cs typeface="Times New Roman" panose="02020603050405020304" pitchFamily="18" charset="0"/>
              </a:rPr>
              <a:t> </a:t>
            </a:r>
            <a:r>
              <a:rPr lang="id-ID" sz="1600" dirty="0">
                <a:latin typeface="Times New Roman" panose="02020603050405020304" pitchFamily="18" charset="0"/>
                <a:cs typeface="Times New Roman" panose="02020603050405020304" pitchFamily="18" charset="0"/>
              </a:rPr>
              <a:t>(QS. Al-Baqarah : 238)</a:t>
            </a:r>
            <a:endParaRPr lang="sv-SE" sz="2000" b="0" i="1" dirty="0">
              <a:solidFill>
                <a:srgbClr val="111827"/>
              </a:solidFill>
              <a:effectLst/>
              <a:latin typeface="Times New Roman" panose="02020603050405020304" pitchFamily="18" charset="0"/>
              <a:cs typeface="Times New Roman" panose="02020603050405020304" pitchFamily="18" charset="0"/>
            </a:endParaRPr>
          </a:p>
          <a:p>
            <a:pPr algn="l"/>
            <a:r>
              <a:rPr lang="ar-SA" sz="2400" b="0" i="0" dirty="0">
                <a:solidFill>
                  <a:srgbClr val="111827"/>
                </a:solidFill>
                <a:effectLst/>
                <a:latin typeface="Times New Roman" panose="02020603050405020304" pitchFamily="18" charset="0"/>
                <a:cs typeface="Times New Roman" panose="02020603050405020304" pitchFamily="18" charset="0"/>
              </a:rPr>
              <a:t/>
            </a:r>
            <a:br>
              <a:rPr lang="ar-SA" sz="2400" b="0" i="0" dirty="0">
                <a:solidFill>
                  <a:srgbClr val="111827"/>
                </a:solidFill>
                <a:effectLst/>
                <a:latin typeface="Times New Roman" panose="02020603050405020304" pitchFamily="18" charset="0"/>
                <a:cs typeface="Times New Roman" panose="02020603050405020304" pitchFamily="18" charset="0"/>
              </a:rPr>
            </a:br>
            <a:r>
              <a:rPr lang="ar-SA" sz="2400" b="0" i="0" dirty="0">
                <a:solidFill>
                  <a:srgbClr val="111827"/>
                </a:solidFill>
                <a:effectLst/>
                <a:latin typeface="Times New Roman" panose="02020603050405020304" pitchFamily="18" charset="0"/>
                <a:cs typeface="Times New Roman" panose="02020603050405020304" pitchFamily="18" charset="0"/>
              </a:rPr>
              <a:t>وَالسَّارِقُ وَالسَّارِقَةُ فَاقْطَعُوْٓا اَيْدِيَهُمَا جَزَاۤءًۢ بِمَا كَسَبَا نَكَالًا مِّنَ اللّٰهِۗ وَاللّٰهُ عَزِيْزٌ حَكِيْمٌ ۝٣٨</a:t>
            </a:r>
            <a:r>
              <a:rPr lang="en-US" sz="2400" b="0" i="0" dirty="0">
                <a:solidFill>
                  <a:srgbClr val="111827"/>
                </a:solidFill>
                <a:effectLst/>
                <a:latin typeface="Times New Roman" panose="02020603050405020304" pitchFamily="18" charset="0"/>
                <a:cs typeface="Times New Roman" panose="02020603050405020304" pitchFamily="18" charset="0"/>
              </a:rPr>
              <a:t> </a:t>
            </a:r>
          </a:p>
          <a:p>
            <a:pPr algn="l"/>
            <a:endParaRPr lang="en-US" sz="2400" dirty="0">
              <a:solidFill>
                <a:srgbClr val="111827"/>
              </a:solidFill>
              <a:latin typeface="Times New Roman" panose="02020603050405020304" pitchFamily="18" charset="0"/>
              <a:cs typeface="Times New Roman" panose="02020603050405020304" pitchFamily="18" charset="0"/>
            </a:endParaRPr>
          </a:p>
          <a:p>
            <a:pPr algn="l"/>
            <a:r>
              <a:rPr lang="en-ID" sz="2000" b="0" i="1" dirty="0" err="1">
                <a:solidFill>
                  <a:srgbClr val="111827"/>
                </a:solidFill>
                <a:effectLst/>
                <a:latin typeface="Times New Roman" panose="02020603050405020304" pitchFamily="18" charset="0"/>
                <a:cs typeface="Times New Roman" panose="02020603050405020304" pitchFamily="18" charset="0"/>
              </a:rPr>
              <a:t>Laki-laki</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maupun</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perempuan</a:t>
            </a:r>
            <a:r>
              <a:rPr lang="en-ID" sz="2000" b="0" i="1" dirty="0">
                <a:solidFill>
                  <a:srgbClr val="111827"/>
                </a:solidFill>
                <a:effectLst/>
                <a:latin typeface="Times New Roman" panose="02020603050405020304" pitchFamily="18" charset="0"/>
                <a:cs typeface="Times New Roman" panose="02020603050405020304" pitchFamily="18" charset="0"/>
              </a:rPr>
              <a:t> yang </a:t>
            </a:r>
            <a:r>
              <a:rPr lang="en-ID" sz="2000" b="0" i="1" dirty="0" err="1">
                <a:solidFill>
                  <a:srgbClr val="111827"/>
                </a:solidFill>
                <a:effectLst/>
                <a:latin typeface="Times New Roman" panose="02020603050405020304" pitchFamily="18" charset="0"/>
                <a:cs typeface="Times New Roman" panose="02020603050405020304" pitchFamily="18" charset="0"/>
              </a:rPr>
              <a:t>mencuri</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potonglah</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tangan</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keduanya</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sebagai</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balasan</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atas</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perbuatan</a:t>
            </a:r>
            <a:r>
              <a:rPr lang="en-ID" sz="2000" b="0" i="1" dirty="0">
                <a:solidFill>
                  <a:srgbClr val="111827"/>
                </a:solidFill>
                <a:effectLst/>
                <a:latin typeface="Times New Roman" panose="02020603050405020304" pitchFamily="18" charset="0"/>
                <a:cs typeface="Times New Roman" panose="02020603050405020304" pitchFamily="18" charset="0"/>
              </a:rPr>
              <a:t> yang </a:t>
            </a:r>
            <a:r>
              <a:rPr lang="en-ID" sz="2000" b="0" i="1" dirty="0" err="1">
                <a:solidFill>
                  <a:srgbClr val="111827"/>
                </a:solidFill>
                <a:effectLst/>
                <a:latin typeface="Times New Roman" panose="02020603050405020304" pitchFamily="18" charset="0"/>
                <a:cs typeface="Times New Roman" panose="02020603050405020304" pitchFamily="18" charset="0"/>
              </a:rPr>
              <a:t>mereka</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lakukan</a:t>
            </a:r>
            <a:r>
              <a:rPr lang="en-ID" sz="2000" b="0" i="1" dirty="0">
                <a:solidFill>
                  <a:srgbClr val="111827"/>
                </a:solidFill>
                <a:effectLst/>
                <a:latin typeface="Times New Roman" panose="02020603050405020304" pitchFamily="18" charset="0"/>
                <a:cs typeface="Times New Roman" panose="02020603050405020304" pitchFamily="18" charset="0"/>
              </a:rPr>
              <a:t> dan </a:t>
            </a:r>
            <a:r>
              <a:rPr lang="en-ID" sz="2000" b="0" i="1" dirty="0" err="1">
                <a:solidFill>
                  <a:srgbClr val="111827"/>
                </a:solidFill>
                <a:effectLst/>
                <a:latin typeface="Times New Roman" panose="02020603050405020304" pitchFamily="18" charset="0"/>
                <a:cs typeface="Times New Roman" panose="02020603050405020304" pitchFamily="18" charset="0"/>
              </a:rPr>
              <a:t>sebagai</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siksaan</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dari</a:t>
            </a:r>
            <a:r>
              <a:rPr lang="en-ID" sz="2000" b="0" i="1" dirty="0">
                <a:solidFill>
                  <a:srgbClr val="111827"/>
                </a:solidFill>
                <a:effectLst/>
                <a:latin typeface="Times New Roman" panose="02020603050405020304" pitchFamily="18" charset="0"/>
                <a:cs typeface="Times New Roman" panose="02020603050405020304" pitchFamily="18" charset="0"/>
              </a:rPr>
              <a:t> Allah. Allah </a:t>
            </a:r>
            <a:r>
              <a:rPr lang="en-ID" sz="2000" b="0" i="1" dirty="0" err="1">
                <a:solidFill>
                  <a:srgbClr val="111827"/>
                </a:solidFill>
                <a:effectLst/>
                <a:latin typeface="Times New Roman" panose="02020603050405020304" pitchFamily="18" charset="0"/>
                <a:cs typeface="Times New Roman" panose="02020603050405020304" pitchFamily="18" charset="0"/>
              </a:rPr>
              <a:t>Mahaperkasa</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lagi</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Mahabijaksana</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id-ID" sz="2000" dirty="0">
                <a:latin typeface="Times New Roman" panose="02020603050405020304" pitchFamily="18" charset="0"/>
                <a:cs typeface="Times New Roman" panose="02020603050405020304" pitchFamily="18" charset="0"/>
              </a:rPr>
              <a:t>(Qs. Al-Maidah : 38)</a:t>
            </a:r>
          </a:p>
        </p:txBody>
      </p:sp>
    </p:spTree>
    <p:extLst>
      <p:ext uri="{BB962C8B-B14F-4D97-AF65-F5344CB8AC3E}">
        <p14:creationId xmlns:p14="http://schemas.microsoft.com/office/powerpoint/2010/main" val="334631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6A4B43-B878-419E-3302-BC2B48A3D371}"/>
            </a:ext>
          </a:extLst>
        </p:cNvPr>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xmlns="" id="{5339CF92-6692-FC46-D34E-E98D5137F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3FE2E53-6BD8-39BE-5912-3E15C8707B32}"/>
              </a:ext>
            </a:extLst>
          </p:cNvPr>
          <p:cNvSpPr txBox="1"/>
          <p:nvPr/>
        </p:nvSpPr>
        <p:spPr>
          <a:xfrm>
            <a:off x="431540" y="548680"/>
            <a:ext cx="8280920" cy="4739759"/>
          </a:xfrm>
          <a:prstGeom prst="rect">
            <a:avLst/>
          </a:prstGeom>
          <a:noFill/>
        </p:spPr>
        <p:txBody>
          <a:bodyPr wrap="square">
            <a:spAutoFit/>
          </a:bodyPr>
          <a:lstStyle/>
          <a:p>
            <a:pPr algn="just"/>
            <a:r>
              <a:rPr lang="ar-SA" sz="2800" b="0" i="0" dirty="0">
                <a:solidFill>
                  <a:srgbClr val="111827"/>
                </a:solidFill>
                <a:effectLst/>
                <a:latin typeface="Times New Roman" panose="02020603050405020304" pitchFamily="18" charset="0"/>
                <a:cs typeface="Times New Roman" panose="02020603050405020304" pitchFamily="18" charset="0"/>
              </a:rPr>
              <a:t/>
            </a:r>
            <a:br>
              <a:rPr lang="ar-SA" sz="2800" b="0" i="0" dirty="0">
                <a:solidFill>
                  <a:srgbClr val="111827"/>
                </a:solidFill>
                <a:effectLst/>
                <a:latin typeface="Times New Roman" panose="02020603050405020304" pitchFamily="18" charset="0"/>
                <a:cs typeface="Times New Roman" panose="02020603050405020304" pitchFamily="18" charset="0"/>
              </a:rPr>
            </a:br>
            <a:r>
              <a:rPr lang="ar-SA" sz="2800" b="0" i="0" dirty="0">
                <a:solidFill>
                  <a:srgbClr val="111827"/>
                </a:solidFill>
                <a:effectLst/>
                <a:latin typeface="Times New Roman" panose="02020603050405020304" pitchFamily="18" charset="0"/>
                <a:cs typeface="Times New Roman" panose="02020603050405020304" pitchFamily="18" charset="0"/>
              </a:rPr>
              <a:t>اَلَّذِيْنَ يَأْكُلُوْنَ الرِّبٰوا لَا يَقُوْمُوْنَ اِلَّا كَمَا يَقُوْمُ الَّذِيْ يَتَخَبَّطُهُ الشَّيْطٰنُ مِنَ الْمَسِّۗ ذٰلِكَ بِاَنَّهُمْ قَالُوْٓا اِنَّمَا الْبَيْعُ مِثْلُ الرِّبٰواۘ وَاَحَلَّ اللّٰهُ الْبَيْعَ وَحَرَّمَ الرِّبٰواۗ فَمَنْ جَاۤءَهٗ مَوْعِظَةٌ مِّنْ رَّبِّهٖ فَانْتَهٰى فَلَهٗ مَا سَلَفَۗ وَاَمْرُهٗٓ اِلَى اللّٰهِۗ وَمَنْ عَادَ فَاُولٰۤىِٕكَ اَصْحٰبُ النَّارِۚ هُمْ فِيْهَا خٰلِدُوْنَ ٢٧٥</a:t>
            </a:r>
            <a:r>
              <a:rPr lang="en-US" sz="2800" b="0" i="0" dirty="0">
                <a:solidFill>
                  <a:srgbClr val="111827"/>
                </a:solidFill>
                <a:effectLst/>
                <a:latin typeface="Times New Roman" panose="02020603050405020304" pitchFamily="18" charset="0"/>
                <a:cs typeface="Times New Roman" panose="02020603050405020304" pitchFamily="18" charset="0"/>
              </a:rPr>
              <a:t>  </a:t>
            </a:r>
          </a:p>
          <a:p>
            <a:pPr algn="just"/>
            <a:endParaRPr lang="en-ID" b="0" i="0" dirty="0">
              <a:effectLst/>
              <a:latin typeface="Times New Roman" panose="02020603050405020304" pitchFamily="18" charset="0"/>
              <a:cs typeface="Times New Roman" panose="02020603050405020304" pitchFamily="18" charset="0"/>
            </a:endParaRPr>
          </a:p>
          <a:p>
            <a:pPr algn="just"/>
            <a:r>
              <a:rPr lang="en-ID" b="0" i="0" dirty="0">
                <a:effectLst/>
                <a:latin typeface="Times New Roman" panose="02020603050405020304" pitchFamily="18" charset="0"/>
                <a:cs typeface="Times New Roman" panose="02020603050405020304" pitchFamily="18" charset="0"/>
              </a:rPr>
              <a:t>Orang-o</a:t>
            </a:r>
            <a:r>
              <a:rPr lang="en-ID" b="0" i="1" dirty="0">
                <a:effectLst/>
                <a:latin typeface="Times New Roman" panose="02020603050405020304" pitchFamily="18" charset="0"/>
                <a:cs typeface="Times New Roman" panose="02020603050405020304" pitchFamily="18" charset="0"/>
              </a:rPr>
              <a:t>rang yang </a:t>
            </a:r>
            <a:r>
              <a:rPr lang="en-ID" b="0" i="1" dirty="0" err="1">
                <a:effectLst/>
                <a:latin typeface="Times New Roman" panose="02020603050405020304" pitchFamily="18" charset="0"/>
                <a:cs typeface="Times New Roman" panose="02020603050405020304" pitchFamily="18" charset="0"/>
              </a:rPr>
              <a:t>memakan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bertransaksi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dengan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riba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tidak</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dapat</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berdiri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kecuali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seperti</a:t>
            </a:r>
            <a:r>
              <a:rPr lang="en-ID" b="0" i="1" dirty="0">
                <a:effectLst/>
                <a:latin typeface="Times New Roman" panose="02020603050405020304" pitchFamily="18" charset="0"/>
                <a:cs typeface="Times New Roman" panose="02020603050405020304" pitchFamily="18" charset="0"/>
              </a:rPr>
              <a:t> orang yang </a:t>
            </a:r>
            <a:r>
              <a:rPr lang="en-ID" b="0" i="1" dirty="0" err="1">
                <a:effectLst/>
                <a:latin typeface="Times New Roman" panose="02020603050405020304" pitchFamily="18" charset="0"/>
                <a:cs typeface="Times New Roman" panose="02020603050405020304" pitchFamily="18" charset="0"/>
              </a:rPr>
              <a:t>berdiri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sempoyongan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karena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kesurupan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setan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Demikian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itu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terjadi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karena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mereka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berkata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bahwa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jual</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beli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itu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sama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dengan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riba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Padahal</a:t>
            </a:r>
            <a:r>
              <a:rPr lang="en-ID" b="0" i="1" dirty="0">
                <a:effectLst/>
                <a:latin typeface="Times New Roman" panose="02020603050405020304" pitchFamily="18" charset="0"/>
                <a:cs typeface="Times New Roman" panose="02020603050405020304" pitchFamily="18" charset="0"/>
              </a:rPr>
              <a:t>, Allah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menghalalkan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jual</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beli</a:t>
            </a:r>
            <a:r>
              <a:rPr lang="en-ID" b="0" i="1" dirty="0">
                <a:effectLst/>
                <a:latin typeface="Times New Roman" panose="02020603050405020304" pitchFamily="18" charset="0"/>
                <a:cs typeface="Times New Roman" panose="02020603050405020304" pitchFamily="18" charset="0"/>
              </a:rPr>
              <a:t> dan </a:t>
            </a:r>
            <a:r>
              <a:rPr lang="en-ID" b="0" i="1" dirty="0" err="1">
                <a:effectLst/>
                <a:latin typeface="Times New Roman" panose="02020603050405020304" pitchFamily="18" charset="0"/>
                <a:cs typeface="Times New Roman" panose="02020603050405020304" pitchFamily="18" charset="0"/>
              </a:rPr>
              <a:t>mengharamkan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riba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Siapa</a:t>
            </a:r>
            <a:r>
              <a:rPr lang="en-ID" b="0" i="1" dirty="0">
                <a:effectLst/>
                <a:latin typeface="Times New Roman" panose="02020603050405020304" pitchFamily="18" charset="0"/>
                <a:cs typeface="Times New Roman" panose="02020603050405020304" pitchFamily="18" charset="0"/>
              </a:rPr>
              <a:t> pun yang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sampai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kepadanya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peringatan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dari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Tuhannya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menyangkut</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riba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lalu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dia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berhenti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sehingga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apa</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diperolehnya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dahulu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menjadi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miliknya</a:t>
            </a:r>
            <a:r>
              <a:rPr lang="en-ID" b="0" i="1" dirty="0">
                <a:effectLst/>
                <a:latin typeface="Times New Roman" panose="02020603050405020304" pitchFamily="18" charset="0"/>
                <a:cs typeface="Times New Roman" panose="02020603050405020304" pitchFamily="18" charset="0"/>
              </a:rPr>
              <a:t> dan </a:t>
            </a:r>
            <a:r>
              <a:rPr lang="en-ID" b="0" i="1" dirty="0" err="1">
                <a:effectLst/>
                <a:latin typeface="Times New Roman" panose="02020603050405020304" pitchFamily="18" charset="0"/>
                <a:cs typeface="Times New Roman" panose="02020603050405020304" pitchFamily="18" charset="0"/>
              </a:rPr>
              <a:t>urusannya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terserah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kepada</a:t>
            </a:r>
            <a:r>
              <a:rPr lang="en-ID" b="0" i="1" dirty="0">
                <a:effectLst/>
                <a:latin typeface="Times New Roman" panose="02020603050405020304" pitchFamily="18" charset="0"/>
                <a:cs typeface="Times New Roman" panose="02020603050405020304" pitchFamily="18" charset="0"/>
              </a:rPr>
              <a:t> Allah. </a:t>
            </a:r>
            <a:r>
              <a:rPr lang="en-ID" b="0" i="1" dirty="0" err="1">
                <a:effectLst/>
                <a:latin typeface="Times New Roman" panose="02020603050405020304" pitchFamily="18" charset="0"/>
                <a:cs typeface="Times New Roman" panose="02020603050405020304" pitchFamily="18" charset="0"/>
              </a:rPr>
              <a:t>Siapa</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mengulangi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transaksi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riba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mereka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itulah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penghuni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neraka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Mereka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kekal</a:t>
            </a:r>
            <a:r>
              <a:rPr lang="en-ID" b="0" i="1" dirty="0">
                <a:effectLst/>
                <a:latin typeface="Times New Roman" panose="02020603050405020304" pitchFamily="18" charset="0"/>
                <a:cs typeface="Times New Roman" panose="02020603050405020304" pitchFamily="18" charset="0"/>
              </a:rPr>
              <a:t> di </a:t>
            </a:r>
            <a:r>
              <a:rPr lang="en-ID" b="0" i="1" dirty="0" err="1">
                <a:effectLst/>
                <a:latin typeface="Times New Roman" panose="02020603050405020304" pitchFamily="18" charset="0"/>
                <a:cs typeface="Times New Roman" panose="02020603050405020304" pitchFamily="18" charset="0"/>
              </a:rPr>
              <a:t>dalamnya</a:t>
            </a:r>
            <a:r>
              <a:rPr lang="en-ID" b="0" i="1" dirty="0">
                <a:effectLst/>
                <a:latin typeface="Times New Roman" panose="02020603050405020304" pitchFamily="18" charset="0"/>
                <a:cs typeface="Times New Roman" panose="02020603050405020304" pitchFamily="18" charset="0"/>
              </a:rPr>
              <a:t>.(Al Baqarah : 275)</a:t>
            </a:r>
            <a:endParaRPr lang="en-ID"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00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5B4788-DA03-EF5E-F28A-F94B99F3FC80}"/>
            </a:ext>
          </a:extLst>
        </p:cNvPr>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xmlns="" id="{13120B1D-6E50-3EC9-A029-D4A3C3929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FE70C70-ADBA-F3E6-AB90-F28FECA7A589}"/>
              </a:ext>
            </a:extLst>
          </p:cNvPr>
          <p:cNvSpPr txBox="1"/>
          <p:nvPr/>
        </p:nvSpPr>
        <p:spPr>
          <a:xfrm>
            <a:off x="251520" y="58015"/>
            <a:ext cx="8712968" cy="6740307"/>
          </a:xfrm>
          <a:prstGeom prst="rect">
            <a:avLst/>
          </a:prstGeom>
          <a:noFill/>
        </p:spPr>
        <p:txBody>
          <a:bodyPr wrap="square">
            <a:spAutoFit/>
          </a:bodyPr>
          <a:lstStyle/>
          <a:p>
            <a:pPr algn="just"/>
            <a:r>
              <a:rPr lang="id-ID" sz="1800" b="1" dirty="0">
                <a:latin typeface="Times New Roman" panose="02020603050405020304" pitchFamily="18" charset="0"/>
                <a:cs typeface="Times New Roman" panose="02020603050405020304" pitchFamily="18" charset="0"/>
              </a:rPr>
              <a:t>c. Sebagai pembuat Hukum (QS. Al-Maaidah : 3)</a:t>
            </a:r>
            <a:endParaRPr lang="en-US" sz="1800" b="1"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Sunnah </a:t>
            </a:r>
            <a:r>
              <a:rPr lang="en-US" sz="1800" dirty="0" err="1">
                <a:latin typeface="Times New Roman" panose="02020603050405020304" pitchFamily="18" charset="0"/>
                <a:cs typeface="Times New Roman" panose="02020603050405020304" pitchFamily="18" charset="0"/>
              </a:rPr>
              <a:t>menetapkan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hukum</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belum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ditetapkan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dalam</a:t>
            </a:r>
            <a:r>
              <a:rPr lang="en-US" sz="1800" dirty="0">
                <a:latin typeface="Times New Roman" panose="02020603050405020304" pitchFamily="18" charset="0"/>
                <a:cs typeface="Times New Roman" panose="02020603050405020304" pitchFamily="18" charset="0"/>
              </a:rPr>
              <a:t> Al Quran, </a:t>
            </a:r>
            <a:r>
              <a:rPr lang="en-US" sz="1800" dirty="0" err="1">
                <a:latin typeface="Times New Roman" panose="02020603050405020304" pitchFamily="18" charset="0"/>
                <a:cs typeface="Times New Roman" panose="02020603050405020304" pitchFamily="18" charset="0"/>
              </a:rPr>
              <a:t>misalnya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Alquran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menyebutkan</a:t>
            </a:r>
            <a:r>
              <a:rPr lang="en-US" sz="1800" dirty="0">
                <a:latin typeface="Times New Roman" panose="02020603050405020304" pitchFamily="18" charset="0"/>
                <a:cs typeface="Times New Roman" panose="02020603050405020304" pitchFamily="18" charset="0"/>
              </a:rPr>
              <a:t> 4 </a:t>
            </a:r>
            <a:r>
              <a:rPr lang="en-US" sz="1800" dirty="0" err="1">
                <a:latin typeface="Times New Roman" panose="02020603050405020304" pitchFamily="18" charset="0"/>
                <a:cs typeface="Times New Roman" panose="02020603050405020304" pitchFamily="18" charset="0"/>
              </a:rPr>
              <a:t>makanan</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diharamkan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Kemudian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Hadits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datang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ketetapan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baru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untuk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menambahkan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jumalah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barang</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dilarang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dimakan</a:t>
            </a:r>
            <a:r>
              <a:rPr lang="en-US" sz="1800"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ar-SA" b="0" i="0" dirty="0">
                <a:solidFill>
                  <a:srgbClr val="111827"/>
                </a:solidFill>
                <a:effectLst/>
                <a:latin typeface="Times New Roman" panose="02020603050405020304" pitchFamily="18" charset="0"/>
                <a:cs typeface="Times New Roman" panose="02020603050405020304" pitchFamily="18" charset="0"/>
              </a:rPr>
              <a:t>حُرِّمَتْ عَلَيْكُمُ الْمَيْتَةُ وَالدَّمُ وَلَحْمُ الْخِنْزِيْرِ وَمَآ اُهِلَّ لِغَيْرِ اللّٰهِ بِهٖ وَالْمُنْخَنِقَةُ وَالْمَوْقُوْذَةُ وَالْمُتَرَدِّيَةُ وَالنَّطِيْحَةُ وَمَآ اَكَلَ السَّبُعُ اِلَّا مَا ذَكَّيْتُمْۗ وَمَا ذُبِحَ عَلَى النُّصُبِ وَاَنْ تَسْتَقْسِمُوْا بِالْاَزْلَامِۗ ذٰلِكُمْ فِسْقٌۗ اَلْيَوْمَ يَىِٕسَ الَّذِيْنَ كَفَرُوْا مِنْ دِيْنِكُمْ فَلَا تَخْشَوْهُمْ وَاخْشَوْنِۗ اَلْيَوْمَ اَكْمَلْتُ لَكُمْ دِيْنَكُمْ وَاَتْمَمْتُ عَلَيْكُمْ نِعْمَتِيْ وَرَضِيْتُ لَكُمُ الْاِسْلَامَ دِيْنًاۗ فَمَنِ اضْطُرَّ فِيْ مَخْمَصَةٍ غَيْرَ مُتَجَانِفٍ لِّاِثْمٍۙ فَاِنَّ اللّٰهَ غَفُوْرٌ رَّحِيْمٌ ۝٣</a:t>
            </a:r>
            <a:r>
              <a:rPr lang="en-US" b="0" i="0" dirty="0">
                <a:solidFill>
                  <a:srgbClr val="111827"/>
                </a:solidFill>
                <a:effectLst/>
                <a:latin typeface="Times New Roman" panose="02020603050405020304" pitchFamily="18" charset="0"/>
                <a:cs typeface="Times New Roman" panose="02020603050405020304" pitchFamily="18" charset="0"/>
              </a:rPr>
              <a:t> </a:t>
            </a:r>
          </a:p>
          <a:p>
            <a:pPr algn="just"/>
            <a:endParaRPr lang="en-US" dirty="0">
              <a:solidFill>
                <a:srgbClr val="111827"/>
              </a:solidFill>
              <a:latin typeface="Times New Roman" panose="02020603050405020304" pitchFamily="18" charset="0"/>
              <a:cs typeface="Times New Roman" panose="02020603050405020304" pitchFamily="18" charset="0"/>
            </a:endParaRPr>
          </a:p>
          <a:p>
            <a:pPr algn="just"/>
            <a:r>
              <a:rPr lang="en-ID" b="0" i="1" dirty="0" err="1">
                <a:effectLst/>
                <a:latin typeface="Times New Roman" panose="02020603050405020304" pitchFamily="18" charset="0"/>
                <a:cs typeface="Times New Roman" panose="02020603050405020304" pitchFamily="18" charset="0"/>
              </a:rPr>
              <a:t>Diharamkan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bagimu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memakan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bangkai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darah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daging</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babi</a:t>
            </a:r>
            <a:r>
              <a:rPr lang="en-ID" b="0" i="1" dirty="0">
                <a:effectLst/>
                <a:latin typeface="Times New Roman" panose="02020603050405020304" pitchFamily="18" charset="0"/>
                <a:cs typeface="Times New Roman" panose="02020603050405020304" pitchFamily="18" charset="0"/>
              </a:rPr>
              <a:t>, dan (</a:t>
            </a:r>
            <a:r>
              <a:rPr lang="en-ID" b="0" i="1" dirty="0" err="1">
                <a:effectLst/>
                <a:latin typeface="Times New Roman" panose="02020603050405020304" pitchFamily="18" charset="0"/>
                <a:cs typeface="Times New Roman" panose="02020603050405020304" pitchFamily="18" charset="0"/>
              </a:rPr>
              <a:t>daging</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hewan</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disembelih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bukan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atas</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nama</a:t>
            </a:r>
            <a:r>
              <a:rPr lang="en-ID" b="0" i="1" dirty="0">
                <a:effectLst/>
                <a:latin typeface="Times New Roman" panose="02020603050405020304" pitchFamily="18" charset="0"/>
                <a:cs typeface="Times New Roman" panose="02020603050405020304" pitchFamily="18" charset="0"/>
              </a:rPr>
              <a:t>) Allah, yang </a:t>
            </a:r>
            <a:r>
              <a:rPr lang="en-ID" b="0" i="1" dirty="0" err="1">
                <a:effectLst/>
                <a:latin typeface="Times New Roman" panose="02020603050405020304" pitchFamily="18" charset="0"/>
                <a:cs typeface="Times New Roman" panose="02020603050405020304" pitchFamily="18" charset="0"/>
              </a:rPr>
              <a:t>tercekik</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dipukul</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jatuh</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ditanduk</a:t>
            </a:r>
            <a:r>
              <a:rPr lang="en-ID" b="0" i="1" dirty="0">
                <a:effectLst/>
                <a:latin typeface="Times New Roman" panose="02020603050405020304" pitchFamily="18" charset="0"/>
                <a:cs typeface="Times New Roman" panose="02020603050405020304" pitchFamily="18" charset="0"/>
              </a:rPr>
              <a:t>, dan yang </a:t>
            </a:r>
            <a:r>
              <a:rPr lang="en-ID" b="0" i="1" dirty="0" err="1">
                <a:effectLst/>
                <a:latin typeface="Times New Roman" panose="02020603050405020304" pitchFamily="18" charset="0"/>
                <a:cs typeface="Times New Roman" panose="02020603050405020304" pitchFamily="18" charset="0"/>
              </a:rPr>
              <a:t>diterkam</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binatang</a:t>
            </a:r>
            <a:r>
              <a:rPr lang="en-ID" b="0" i="1" dirty="0">
                <a:effectLst/>
                <a:latin typeface="Times New Roman" panose="02020603050405020304" pitchFamily="18" charset="0"/>
                <a:cs typeface="Times New Roman" panose="02020603050405020304" pitchFamily="18" charset="0"/>
              </a:rPr>
              <a:t> buas, </a:t>
            </a:r>
            <a:r>
              <a:rPr lang="en-ID" b="0" i="1" dirty="0" err="1">
                <a:effectLst/>
                <a:latin typeface="Times New Roman" panose="02020603050405020304" pitchFamily="18" charset="0"/>
                <a:cs typeface="Times New Roman" panose="02020603050405020304" pitchFamily="18" charset="0"/>
              </a:rPr>
              <a:t>kecuali</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sempat</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sembelih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Diharamkan</a:t>
            </a:r>
            <a:r>
              <a:rPr lang="en-ID" b="0" i="1" dirty="0">
                <a:effectLst/>
                <a:latin typeface="Times New Roman" panose="02020603050405020304" pitchFamily="18" charset="0"/>
                <a:cs typeface="Times New Roman" panose="02020603050405020304" pitchFamily="18" charset="0"/>
              </a:rPr>
              <a:t> pula) </a:t>
            </a:r>
            <a:r>
              <a:rPr lang="en-ID" b="0" i="1" dirty="0" err="1">
                <a:effectLst/>
                <a:latin typeface="Times New Roman" panose="02020603050405020304" pitchFamily="18" charset="0"/>
                <a:cs typeface="Times New Roman" panose="02020603050405020304" pitchFamily="18" charset="0"/>
              </a:rPr>
              <a:t>apa</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disembelih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untuk</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berhala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Demikian</a:t>
            </a:r>
            <a:r>
              <a:rPr lang="en-ID" b="0" i="1" dirty="0">
                <a:effectLst/>
                <a:latin typeface="Times New Roman" panose="02020603050405020304" pitchFamily="18" charset="0"/>
                <a:cs typeface="Times New Roman" panose="02020603050405020304" pitchFamily="18" charset="0"/>
              </a:rPr>
              <a:t> pula) </a:t>
            </a:r>
            <a:r>
              <a:rPr lang="en-ID" b="0" i="1" dirty="0" err="1">
                <a:effectLst/>
                <a:latin typeface="Times New Roman" panose="02020603050405020304" pitchFamily="18" charset="0"/>
                <a:cs typeface="Times New Roman" panose="02020603050405020304" pitchFamily="18" charset="0"/>
              </a:rPr>
              <a:t>mengundi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nasib</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dengan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azlām</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anak</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panah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karena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itu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suatu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perbuatan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fasik</a:t>
            </a:r>
            <a:r>
              <a:rPr lang="en-ID" b="0" i="1" dirty="0">
                <a:effectLst/>
                <a:latin typeface="Times New Roman" panose="02020603050405020304" pitchFamily="18" charset="0"/>
                <a:cs typeface="Times New Roman" panose="02020603050405020304" pitchFamily="18" charset="0"/>
              </a:rPr>
              <a:t>. Pada </a:t>
            </a:r>
            <a:r>
              <a:rPr lang="en-ID" b="0" i="1" dirty="0" err="1">
                <a:effectLst/>
                <a:latin typeface="Times New Roman" panose="02020603050405020304" pitchFamily="18" charset="0"/>
                <a:cs typeface="Times New Roman" panose="02020603050405020304" pitchFamily="18" charset="0"/>
              </a:rPr>
              <a:t>hari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ini</a:t>
            </a:r>
            <a:r>
              <a:rPr lang="en-ID" b="0" i="1" dirty="0">
                <a:effectLst/>
                <a:latin typeface="Times New Roman" panose="02020603050405020304" pitchFamily="18" charset="0"/>
                <a:cs typeface="Times New Roman" panose="02020603050405020304" pitchFamily="18" charset="0"/>
              </a:rPr>
              <a:t> orang-orang kafir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putus</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asa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untuk</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mengalahkan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agamamu</a:t>
            </a:r>
            <a:r>
              <a:rPr lang="en-ID" b="0" i="1" dirty="0">
                <a:effectLst/>
                <a:latin typeface="Times New Roman" panose="02020603050405020304" pitchFamily="18" charset="0"/>
                <a:cs typeface="Times New Roman" panose="02020603050405020304" pitchFamily="18" charset="0"/>
              </a:rPr>
              <a:t>. Oleh </a:t>
            </a:r>
            <a:r>
              <a:rPr lang="en-ID" b="0" i="1" dirty="0" err="1">
                <a:effectLst/>
                <a:latin typeface="Times New Roman" panose="02020603050405020304" pitchFamily="18" charset="0"/>
                <a:cs typeface="Times New Roman" panose="02020603050405020304" pitchFamily="18" charset="0"/>
              </a:rPr>
              <a:t>sebab</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itu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janganlah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takut</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kepada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mereka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tetapi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takutlah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kepada</a:t>
            </a:r>
            <a:r>
              <a:rPr lang="en-ID" b="0" i="1" dirty="0">
                <a:effectLst/>
                <a:latin typeface="Times New Roman" panose="02020603050405020304" pitchFamily="18" charset="0"/>
                <a:cs typeface="Times New Roman" panose="02020603050405020304" pitchFamily="18" charset="0"/>
              </a:rPr>
              <a:t>-Ku. Pada </a:t>
            </a:r>
            <a:r>
              <a:rPr lang="en-ID" b="0" i="1" dirty="0" err="1">
                <a:effectLst/>
                <a:latin typeface="Times New Roman" panose="02020603050405020304" pitchFamily="18" charset="0"/>
                <a:cs typeface="Times New Roman" panose="02020603050405020304" pitchFamily="18" charset="0"/>
              </a:rPr>
              <a:t>hari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ini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Aku </a:t>
            </a:r>
            <a:r>
              <a:rPr lang="en-ID" b="0" i="1" dirty="0" err="1">
                <a:effectLst/>
                <a:latin typeface="Times New Roman" panose="02020603050405020304" pitchFamily="18" charset="0"/>
                <a:cs typeface="Times New Roman" panose="02020603050405020304" pitchFamily="18" charset="0"/>
              </a:rPr>
              <a:t>sempurnakan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agamamu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untukmu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Aku </a:t>
            </a:r>
            <a:r>
              <a:rPr lang="en-ID" b="0" i="1" dirty="0" err="1">
                <a:effectLst/>
                <a:latin typeface="Times New Roman" panose="02020603050405020304" pitchFamily="18" charset="0"/>
                <a:cs typeface="Times New Roman" panose="02020603050405020304" pitchFamily="18" charset="0"/>
              </a:rPr>
              <a:t>cukupkan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nikmat</a:t>
            </a:r>
            <a:r>
              <a:rPr lang="en-ID" b="0" i="1" dirty="0">
                <a:effectLst/>
                <a:latin typeface="Times New Roman" panose="02020603050405020304" pitchFamily="18" charset="0"/>
                <a:cs typeface="Times New Roman" panose="02020603050405020304" pitchFamily="18" charset="0"/>
              </a:rPr>
              <a:t>-Ku </a:t>
            </a:r>
            <a:r>
              <a:rPr lang="en-ID" b="0" i="1" dirty="0" err="1">
                <a:effectLst/>
                <a:latin typeface="Times New Roman" panose="02020603050405020304" pitchFamily="18" charset="0"/>
                <a:cs typeface="Times New Roman" panose="02020603050405020304" pitchFamily="18" charset="0"/>
              </a:rPr>
              <a:t>bagimu</a:t>
            </a:r>
            <a:r>
              <a:rPr lang="en-ID" b="0" i="1" dirty="0">
                <a:effectLst/>
                <a:latin typeface="Times New Roman" panose="02020603050405020304" pitchFamily="18" charset="0"/>
                <a:cs typeface="Times New Roman" panose="02020603050405020304" pitchFamily="18" charset="0"/>
              </a:rPr>
              <a:t>, dan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Aku </a:t>
            </a:r>
            <a:r>
              <a:rPr lang="en-ID" b="0" i="1" dirty="0" err="1">
                <a:effectLst/>
                <a:latin typeface="Times New Roman" panose="02020603050405020304" pitchFamily="18" charset="0"/>
                <a:cs typeface="Times New Roman" panose="02020603050405020304" pitchFamily="18" charset="0"/>
              </a:rPr>
              <a:t>ridai</a:t>
            </a:r>
            <a:r>
              <a:rPr lang="en-ID" b="0" i="1" dirty="0">
                <a:effectLst/>
                <a:latin typeface="Times New Roman" panose="02020603050405020304" pitchFamily="18" charset="0"/>
                <a:cs typeface="Times New Roman" panose="02020603050405020304" pitchFamily="18" charset="0"/>
              </a:rPr>
              <a:t> Islam </a:t>
            </a:r>
            <a:r>
              <a:rPr lang="en-ID" b="0" i="1" dirty="0" err="1">
                <a:effectLst/>
                <a:latin typeface="Times New Roman" panose="02020603050405020304" pitchFamily="18" charset="0"/>
                <a:cs typeface="Times New Roman" panose="02020603050405020304" pitchFamily="18" charset="0"/>
              </a:rPr>
              <a:t>sebagai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agamamu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Maka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siapa</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terpaksa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karena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lapar</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bukan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karena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ingin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berbuat</a:t>
            </a:r>
            <a:r>
              <a:rPr lang="en-ID" b="0" i="1" dirty="0">
                <a:effectLst/>
                <a:latin typeface="Times New Roman" panose="02020603050405020304" pitchFamily="18" charset="0"/>
                <a:cs typeface="Times New Roman" panose="02020603050405020304" pitchFamily="18" charset="0"/>
              </a:rPr>
              <a:t> dosa, </a:t>
            </a:r>
            <a:r>
              <a:rPr lang="en-ID" b="0" i="1" dirty="0" err="1">
                <a:effectLst/>
                <a:latin typeface="Times New Roman" panose="02020603050405020304" pitchFamily="18" charset="0"/>
                <a:cs typeface="Times New Roman" panose="02020603050405020304" pitchFamily="18" charset="0"/>
              </a:rPr>
              <a:t>sesungguhnya</a:t>
            </a:r>
            <a:r>
              <a:rPr lang="en-ID" b="0" i="1" dirty="0">
                <a:effectLst/>
                <a:latin typeface="Times New Roman" panose="02020603050405020304" pitchFamily="18" charset="0"/>
                <a:cs typeface="Times New Roman" panose="02020603050405020304" pitchFamily="18" charset="0"/>
              </a:rPr>
              <a:t> Allah Maha </a:t>
            </a:r>
            <a:r>
              <a:rPr lang="en-ID" b="0" i="1" dirty="0" err="1">
                <a:effectLst/>
                <a:latin typeface="Times New Roman" panose="02020603050405020304" pitchFamily="18" charset="0"/>
                <a:cs typeface="Times New Roman" panose="02020603050405020304" pitchFamily="18" charset="0"/>
              </a:rPr>
              <a:t>Pengampun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lagi</a:t>
            </a:r>
            <a:r>
              <a:rPr lang="en-ID" b="0" i="1" dirty="0">
                <a:effectLst/>
                <a:latin typeface="Times New Roman" panose="02020603050405020304" pitchFamily="18" charset="0"/>
                <a:cs typeface="Times New Roman" panose="02020603050405020304" pitchFamily="18" charset="0"/>
              </a:rPr>
              <a:t> Maha </a:t>
            </a:r>
            <a:r>
              <a:rPr lang="en-ID" b="0" i="1" dirty="0" err="1">
                <a:effectLst/>
                <a:latin typeface="Times New Roman" panose="02020603050405020304" pitchFamily="18" charset="0"/>
                <a:cs typeface="Times New Roman" panose="02020603050405020304" pitchFamily="18" charset="0"/>
              </a:rPr>
              <a:t>Penyayang</a:t>
            </a:r>
            <a:r>
              <a:rPr lang="en-ID" b="0" i="1" dirty="0">
                <a:effectLst/>
                <a:latin typeface="Times New Roman" panose="02020603050405020304" pitchFamily="18" charset="0"/>
                <a:cs typeface="Times New Roman" panose="02020603050405020304" pitchFamily="18" charset="0"/>
              </a:rPr>
              <a:t>. </a:t>
            </a:r>
            <a:r>
              <a:rPr lang="id-ID" sz="1800" b="1" dirty="0">
                <a:latin typeface="Times New Roman" panose="02020603050405020304" pitchFamily="18" charset="0"/>
                <a:cs typeface="Times New Roman" panose="02020603050405020304" pitchFamily="18" charset="0"/>
              </a:rPr>
              <a:t>(QS. Al-Maaidah : 3)</a:t>
            </a:r>
            <a:endParaRPr lang="en-US" sz="1800" i="1" dirty="0">
              <a:latin typeface="Times New Roman" panose="02020603050405020304" pitchFamily="18" charset="0"/>
              <a:cs typeface="Times New Roman" panose="02020603050405020304" pitchFamily="18" charset="0"/>
            </a:endParaRPr>
          </a:p>
          <a:p>
            <a:pPr algn="just"/>
            <a:endParaRPr lang="en-US" sz="1800" i="1"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Dari Ibnu Abbas, </a:t>
            </a:r>
            <a:r>
              <a:rPr lang="en-US" sz="1800" dirty="0" err="1">
                <a:latin typeface="Times New Roman" panose="02020603050405020304" pitchFamily="18" charset="0"/>
                <a:cs typeface="Times New Roman" panose="02020603050405020304" pitchFamily="18" charset="0"/>
              </a:rPr>
              <a:t>berkata</a:t>
            </a:r>
            <a:r>
              <a:rPr lang="en-US" sz="1800" dirty="0">
                <a:latin typeface="Times New Roman" panose="02020603050405020304" pitchFamily="18" charset="0"/>
                <a:cs typeface="Times New Roman" panose="02020603050405020304" pitchFamily="18" charset="0"/>
              </a:rPr>
              <a:t> : </a:t>
            </a:r>
          </a:p>
          <a:p>
            <a:pPr algn="just"/>
            <a:r>
              <a:rPr lang="en-US" sz="1800" dirty="0">
                <a:latin typeface="Times New Roman" panose="02020603050405020304" pitchFamily="18" charset="0"/>
                <a:cs typeface="Times New Roman" panose="02020603050405020304" pitchFamily="18" charset="0"/>
              </a:rPr>
              <a:t>Rasulullah SAW </a:t>
            </a:r>
            <a:r>
              <a:rPr lang="en-US" sz="1800" dirty="0" err="1">
                <a:latin typeface="Times New Roman" panose="02020603050405020304" pitchFamily="18" charset="0"/>
                <a:cs typeface="Times New Roman" panose="02020603050405020304" pitchFamily="18" charset="0"/>
              </a:rPr>
              <a:t>bersabda</a:t>
            </a:r>
            <a:r>
              <a:rPr lang="en-US" sz="1800" dirty="0">
                <a:latin typeface="Times New Roman" panose="02020603050405020304" pitchFamily="18" charset="0"/>
                <a:cs typeface="Times New Roman" panose="02020603050405020304" pitchFamily="18" charset="0"/>
              </a:rPr>
              <a:t> : </a:t>
            </a:r>
            <a:r>
              <a:rPr lang="en-US" sz="1800" i="1" dirty="0" err="1">
                <a:latin typeface="Times New Roman" panose="02020603050405020304" pitchFamily="18" charset="0"/>
                <a:cs typeface="Times New Roman" panose="02020603050405020304" pitchFamily="18" charset="0"/>
              </a:rPr>
              <a:t>Rosulullah</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melarang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memakan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setiap</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hewan</a:t>
            </a:r>
            <a:r>
              <a:rPr lang="en-US" sz="1800" i="1" dirty="0">
                <a:latin typeface="Times New Roman" panose="02020603050405020304" pitchFamily="18" charset="0"/>
                <a:cs typeface="Times New Roman" panose="02020603050405020304" pitchFamily="18" charset="0"/>
              </a:rPr>
              <a:t> buas dan </a:t>
            </a:r>
            <a:r>
              <a:rPr lang="en-US" sz="1800" i="1" dirty="0" err="1">
                <a:latin typeface="Times New Roman" panose="02020603050405020304" pitchFamily="18" charset="0"/>
                <a:cs typeface="Times New Roman" panose="02020603050405020304" pitchFamily="18" charset="0"/>
              </a:rPr>
              <a:t>bertaring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serta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burung</a:t>
            </a:r>
            <a:r>
              <a:rPr lang="en-US" sz="1800" i="1" dirty="0">
                <a:latin typeface="Times New Roman" panose="02020603050405020304" pitchFamily="18" charset="0"/>
                <a:cs typeface="Times New Roman" panose="02020603050405020304" pitchFamily="18" charset="0"/>
              </a:rPr>
              <a:t> yang </a:t>
            </a:r>
            <a:r>
              <a:rPr lang="en-US" sz="1800" i="1" dirty="0" err="1">
                <a:latin typeface="Times New Roman" panose="02020603050405020304" pitchFamily="18" charset="0"/>
                <a:cs typeface="Times New Roman" panose="02020603050405020304" pitchFamily="18" charset="0"/>
              </a:rPr>
              <a:t>berkaki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penyambar</a:t>
            </a:r>
            <a:r>
              <a:rPr lang="en-US" sz="1800" i="1" dirty="0">
                <a:latin typeface="Times New Roman" panose="02020603050405020304" pitchFamily="18" charset="0"/>
                <a:cs typeface="Times New Roman" panose="02020603050405020304" pitchFamily="18" charset="0"/>
              </a:rPr>
              <a:t>. (HR. Muslim dan Ibnu Abbas).</a:t>
            </a:r>
            <a:endParaRPr lang="id-ID"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7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xmlns="" id="{70CED489-7DE5-784A-F543-7CD92B340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A1A16EF5-BED6-FC91-937D-D040BAD8C5B8}"/>
              </a:ext>
            </a:extLst>
          </p:cNvPr>
          <p:cNvSpPr/>
          <p:nvPr/>
        </p:nvSpPr>
        <p:spPr>
          <a:xfrm>
            <a:off x="1979712" y="116632"/>
            <a:ext cx="6156684" cy="6986528"/>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5. </a:t>
            </a:r>
            <a:r>
              <a:rPr lang="en-US" sz="2800" b="1" dirty="0" err="1">
                <a:latin typeface="Times New Roman" panose="02020603050405020304" pitchFamily="18" charset="0"/>
                <a:cs typeface="Times New Roman" panose="02020603050405020304" pitchFamily="18" charset="0"/>
              </a:rPr>
              <a:t>Macam-macam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hadits</a:t>
            </a:r>
            <a:r>
              <a:rPr lang="en-US" sz="28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r>
              <a:rPr lang="id-ID" sz="2000" b="1" dirty="0">
                <a:latin typeface="Times New Roman" panose="02020603050405020304" pitchFamily="18" charset="0"/>
                <a:cs typeface="Times New Roman" panose="02020603050405020304" pitchFamily="18" charset="0"/>
              </a:rPr>
              <a:t>Berdasarkan jumlah perawi Hadits / Assunnah</a:t>
            </a:r>
          </a:p>
          <a:p>
            <a:r>
              <a:rPr lang="id-ID" sz="2000" dirty="0">
                <a:latin typeface="Times New Roman" panose="02020603050405020304" pitchFamily="18" charset="0"/>
                <a:cs typeface="Times New Roman" panose="02020603050405020304" pitchFamily="18" charset="0"/>
              </a:rPr>
              <a:t>1. Mutawatir </a:t>
            </a:r>
          </a:p>
          <a:p>
            <a:r>
              <a:rPr lang="id-ID" sz="2000" dirty="0">
                <a:latin typeface="Times New Roman" panose="02020603050405020304" pitchFamily="18" charset="0"/>
                <a:cs typeface="Times New Roman" panose="02020603050405020304" pitchFamily="18" charset="0"/>
              </a:rPr>
              <a:t>2. Ahad </a:t>
            </a:r>
          </a:p>
          <a:p>
            <a:endParaRPr lang="id-ID" sz="2000" dirty="0">
              <a:latin typeface="Times New Roman" panose="02020603050405020304" pitchFamily="18" charset="0"/>
              <a:cs typeface="Times New Roman" panose="02020603050405020304" pitchFamily="18" charset="0"/>
            </a:endParaRPr>
          </a:p>
          <a:p>
            <a:r>
              <a:rPr lang="id-ID" sz="2000" dirty="0">
                <a:latin typeface="Times New Roman" panose="02020603050405020304" pitchFamily="18" charset="0"/>
                <a:cs typeface="Times New Roman" panose="02020603050405020304" pitchFamily="18" charset="0"/>
              </a:rPr>
              <a:t>b. </a:t>
            </a:r>
            <a:r>
              <a:rPr lang="id-ID" sz="2000" b="1" dirty="0">
                <a:latin typeface="Times New Roman" panose="02020603050405020304" pitchFamily="18" charset="0"/>
                <a:cs typeface="Times New Roman" panose="02020603050405020304" pitchFamily="18" charset="0"/>
              </a:rPr>
              <a:t>Berdasarkan Tingkat Keaslian Hadits</a:t>
            </a:r>
          </a:p>
          <a:p>
            <a:pPr marL="342900" indent="-342900">
              <a:buAutoNum type="arabicPeriod"/>
            </a:pPr>
            <a:r>
              <a:rPr lang="id-ID" sz="2000" dirty="0">
                <a:latin typeface="Times New Roman" panose="02020603050405020304" pitchFamily="18" charset="0"/>
                <a:cs typeface="Times New Roman" panose="02020603050405020304" pitchFamily="18" charset="0"/>
              </a:rPr>
              <a:t>Shohih</a:t>
            </a:r>
          </a:p>
          <a:p>
            <a:pPr marL="342900" indent="-342900">
              <a:buAutoNum type="arabicPeriod"/>
            </a:pPr>
            <a:r>
              <a:rPr lang="id-ID" sz="2000" dirty="0">
                <a:latin typeface="Times New Roman" panose="02020603050405020304" pitchFamily="18" charset="0"/>
                <a:cs typeface="Times New Roman" panose="02020603050405020304" pitchFamily="18" charset="0"/>
              </a:rPr>
              <a:t>Hasan</a:t>
            </a:r>
          </a:p>
          <a:p>
            <a:pPr marL="342900" indent="-342900">
              <a:buAutoNum type="arabicPeriod"/>
            </a:pPr>
            <a:r>
              <a:rPr lang="id-ID" sz="2000" dirty="0">
                <a:latin typeface="Times New Roman" panose="02020603050405020304" pitchFamily="18" charset="0"/>
                <a:cs typeface="Times New Roman" panose="02020603050405020304" pitchFamily="18" charset="0"/>
              </a:rPr>
              <a:t>Dhoif</a:t>
            </a:r>
          </a:p>
          <a:p>
            <a:pPr marL="342900" indent="-342900">
              <a:buAutoNum type="arabicPeriod"/>
            </a:pPr>
            <a:r>
              <a:rPr lang="id-ID" sz="2000" dirty="0">
                <a:latin typeface="Times New Roman" panose="02020603050405020304" pitchFamily="18" charset="0"/>
                <a:cs typeface="Times New Roman" panose="02020603050405020304" pitchFamily="18" charset="0"/>
              </a:rPr>
              <a:t>Maudlu</a:t>
            </a:r>
          </a:p>
          <a:p>
            <a:endParaRPr lang="id-ID"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 </a:t>
            </a:r>
            <a:r>
              <a:rPr lang="id-ID" sz="2000" b="1" dirty="0">
                <a:latin typeface="Times New Roman" panose="02020603050405020304" pitchFamily="18" charset="0"/>
                <a:cs typeface="Times New Roman" panose="02020603050405020304" pitchFamily="18" charset="0"/>
              </a:rPr>
              <a:t>Berdasarkan Ujung Sanadnya</a:t>
            </a:r>
          </a:p>
          <a:p>
            <a:pPr marL="342900" indent="-342900">
              <a:buAutoNum type="arabicPeriod"/>
            </a:pPr>
            <a:r>
              <a:rPr lang="id-ID" sz="2000" dirty="0">
                <a:latin typeface="Times New Roman" panose="02020603050405020304" pitchFamily="18" charset="0"/>
                <a:cs typeface="Times New Roman" panose="02020603050405020304" pitchFamily="18" charset="0"/>
              </a:rPr>
              <a:t>Marfu</a:t>
            </a:r>
          </a:p>
          <a:p>
            <a:pPr marL="342900" indent="-342900">
              <a:buAutoNum type="arabicPeriod"/>
            </a:pPr>
            <a:r>
              <a:rPr lang="id-ID" sz="2000" dirty="0">
                <a:latin typeface="Times New Roman" panose="02020603050405020304" pitchFamily="18" charset="0"/>
                <a:cs typeface="Times New Roman" panose="02020603050405020304" pitchFamily="18" charset="0"/>
              </a:rPr>
              <a:t>Mauquf</a:t>
            </a:r>
          </a:p>
          <a:p>
            <a:pPr marL="342900" indent="-342900">
              <a:buAutoNum type="arabicPeriod"/>
            </a:pPr>
            <a:r>
              <a:rPr lang="id-ID" sz="2000" dirty="0">
                <a:latin typeface="Times New Roman" panose="02020603050405020304" pitchFamily="18" charset="0"/>
                <a:cs typeface="Times New Roman" panose="02020603050405020304" pitchFamily="18" charset="0"/>
              </a:rPr>
              <a:t>Maqthu</a:t>
            </a:r>
          </a:p>
          <a:p>
            <a:endParaRPr lang="id-ID"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 </a:t>
            </a:r>
            <a:r>
              <a:rPr lang="id-ID" sz="2000" b="1" dirty="0">
                <a:latin typeface="Times New Roman" panose="02020603050405020304" pitchFamily="18" charset="0"/>
                <a:cs typeface="Times New Roman" panose="02020603050405020304" pitchFamily="18" charset="0"/>
              </a:rPr>
              <a:t>Berdasarkan Keutuhan Rantai Sanadnya</a:t>
            </a:r>
          </a:p>
          <a:p>
            <a:pPr marL="342900" indent="-342900">
              <a:buAutoNum type="arabicPeriod"/>
            </a:pPr>
            <a:r>
              <a:rPr lang="id-ID" sz="2000" dirty="0">
                <a:latin typeface="Times New Roman" panose="02020603050405020304" pitchFamily="18" charset="0"/>
                <a:cs typeface="Times New Roman" panose="02020603050405020304" pitchFamily="18" charset="0"/>
              </a:rPr>
              <a:t>Musnad</a:t>
            </a:r>
          </a:p>
          <a:p>
            <a:pPr marL="342900" indent="-342900">
              <a:buAutoNum type="arabicPeriod"/>
            </a:pPr>
            <a:r>
              <a:rPr lang="id-ID" sz="2000" dirty="0">
                <a:latin typeface="Times New Roman" panose="02020603050405020304" pitchFamily="18" charset="0"/>
                <a:cs typeface="Times New Roman" panose="02020603050405020304" pitchFamily="18" charset="0"/>
              </a:rPr>
              <a:t>Munqothi’</a:t>
            </a:r>
          </a:p>
          <a:p>
            <a:pPr marL="342900" indent="-342900">
              <a:buAutoNum type="arabicPeriod"/>
            </a:pPr>
            <a:r>
              <a:rPr lang="id-ID" sz="2000" dirty="0">
                <a:latin typeface="Times New Roman" panose="02020603050405020304" pitchFamily="18" charset="0"/>
                <a:cs typeface="Times New Roman" panose="02020603050405020304" pitchFamily="18" charset="0"/>
              </a:rPr>
              <a:t>Mu’dal</a:t>
            </a:r>
          </a:p>
          <a:p>
            <a:pPr marL="342900" indent="-342900">
              <a:buAutoNum type="arabicPeriod"/>
            </a:pPr>
            <a:r>
              <a:rPr lang="id-ID" sz="2000" dirty="0">
                <a:latin typeface="Times New Roman" panose="02020603050405020304" pitchFamily="18" charset="0"/>
                <a:cs typeface="Times New Roman" panose="02020603050405020304" pitchFamily="18" charset="0"/>
              </a:rPr>
              <a:t>Mudallas</a:t>
            </a:r>
          </a:p>
        </p:txBody>
      </p:sp>
    </p:spTree>
    <p:extLst>
      <p:ext uri="{BB962C8B-B14F-4D97-AF65-F5344CB8AC3E}">
        <p14:creationId xmlns:p14="http://schemas.microsoft.com/office/powerpoint/2010/main" val="311195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ambar Background Istilah Matahari Gaya Tinta, Vektor dan File PSD untuk  Unduh Gratis | Pngtree">
            <a:extLst>
              <a:ext uri="{FF2B5EF4-FFF2-40B4-BE49-F238E27FC236}">
                <a16:creationId xmlns:a16="http://schemas.microsoft.com/office/drawing/2014/main" xmlns="" id="{585DAE08-E858-97A4-F8BF-3D1521CED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4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53BDF511-444B-DB72-3193-99BCEE098FF2}"/>
              </a:ext>
            </a:extLst>
          </p:cNvPr>
          <p:cNvSpPr/>
          <p:nvPr/>
        </p:nvSpPr>
        <p:spPr>
          <a:xfrm>
            <a:off x="467544" y="188640"/>
            <a:ext cx="8424936" cy="618630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6. </a:t>
            </a:r>
            <a:r>
              <a:rPr lang="id-ID" sz="3600" b="1" dirty="0">
                <a:solidFill>
                  <a:srgbClr val="002060"/>
                </a:solidFill>
                <a:latin typeface="Times New Roman" panose="02020603050405020304" pitchFamily="18" charset="0"/>
                <a:cs typeface="Times New Roman" panose="02020603050405020304" pitchFamily="18" charset="0"/>
              </a:rPr>
              <a:t>Istilah-istilah dalam ilmu hadits :</a:t>
            </a:r>
            <a:endParaRPr lang="en-US" sz="3600" b="1" dirty="0">
              <a:solidFill>
                <a:srgbClr val="002060"/>
              </a:solidFill>
              <a:latin typeface="Times New Roman" panose="02020603050405020304" pitchFamily="18" charset="0"/>
              <a:cs typeface="Times New Roman" panose="02020603050405020304" pitchFamily="18" charset="0"/>
            </a:endParaRPr>
          </a:p>
          <a:p>
            <a:pPr algn="just"/>
            <a:endParaRPr lang="id-ID" sz="2000" b="1" dirty="0">
              <a:solidFill>
                <a:srgbClr val="002060"/>
              </a:solidFill>
              <a:latin typeface="Times New Roman" panose="02020603050405020304" pitchFamily="18" charset="0"/>
              <a:cs typeface="Times New Roman" panose="02020603050405020304" pitchFamily="18" charset="0"/>
            </a:endParaRPr>
          </a:p>
          <a:p>
            <a:pPr algn="just"/>
            <a:r>
              <a:rPr lang="en-US" sz="2000" b="1" dirty="0">
                <a:solidFill>
                  <a:srgbClr val="002060"/>
                </a:solidFill>
                <a:latin typeface="Times New Roman" panose="02020603050405020304" pitchFamily="18" charset="0"/>
                <a:cs typeface="Times New Roman" panose="02020603050405020304" pitchFamily="18" charset="0"/>
              </a:rPr>
              <a:t>1. </a:t>
            </a:r>
            <a:r>
              <a:rPr lang="id-ID" sz="2000" b="1" dirty="0">
                <a:solidFill>
                  <a:srgbClr val="002060"/>
                </a:solidFill>
                <a:latin typeface="Times New Roman" panose="02020603050405020304" pitchFamily="18" charset="0"/>
                <a:cs typeface="Times New Roman" panose="02020603050405020304" pitchFamily="18" charset="0"/>
              </a:rPr>
              <a:t>dhabth</a:t>
            </a:r>
            <a:r>
              <a:rPr lang="id-ID" sz="2000" dirty="0">
                <a:solidFill>
                  <a:srgbClr val="002060"/>
                </a:solidFill>
                <a:latin typeface="Times New Roman" panose="02020603050405020304" pitchFamily="18" charset="0"/>
                <a:cs typeface="Times New Roman" panose="02020603050405020304" pitchFamily="18" charset="0"/>
              </a:rPr>
              <a:t>. Yakni, keteladanan periwayat hadits berdasarkan pada kekuatan hafalan yang dimilikinya. </a:t>
            </a:r>
          </a:p>
          <a:p>
            <a:pPr algn="just"/>
            <a:r>
              <a:rPr lang="en-US" sz="2000" b="1" dirty="0">
                <a:solidFill>
                  <a:srgbClr val="002060"/>
                </a:solidFill>
                <a:latin typeface="Times New Roman" panose="02020603050405020304" pitchFamily="18" charset="0"/>
                <a:cs typeface="Times New Roman" panose="02020603050405020304" pitchFamily="18" charset="0"/>
              </a:rPr>
              <a:t>2. </a:t>
            </a:r>
            <a:r>
              <a:rPr lang="id-ID" sz="2000" b="1" dirty="0">
                <a:solidFill>
                  <a:srgbClr val="002060"/>
                </a:solidFill>
                <a:latin typeface="Times New Roman" panose="02020603050405020304" pitchFamily="18" charset="0"/>
                <a:cs typeface="Times New Roman" panose="02020603050405020304" pitchFamily="18" charset="0"/>
              </a:rPr>
              <a:t>adl.</a:t>
            </a:r>
            <a:r>
              <a:rPr lang="id-ID" sz="2000" dirty="0">
                <a:solidFill>
                  <a:srgbClr val="002060"/>
                </a:solidFill>
                <a:latin typeface="Times New Roman" panose="02020603050405020304" pitchFamily="18" charset="0"/>
                <a:cs typeface="Times New Roman" panose="02020603050405020304" pitchFamily="18" charset="0"/>
              </a:rPr>
              <a:t> Yakni, keteladanan seorang periwayat hadits dinilai berdasarkan pada ketaatannya dalam beragama.</a:t>
            </a:r>
          </a:p>
          <a:p>
            <a:pPr algn="just"/>
            <a:r>
              <a:rPr lang="en-US" sz="2000" b="1" dirty="0">
                <a:solidFill>
                  <a:srgbClr val="002060"/>
                </a:solidFill>
                <a:latin typeface="Times New Roman" panose="02020603050405020304" pitchFamily="18" charset="0"/>
                <a:cs typeface="Times New Roman" panose="02020603050405020304" pitchFamily="18" charset="0"/>
              </a:rPr>
              <a:t>3. </a:t>
            </a:r>
            <a:r>
              <a:rPr lang="id-ID" sz="2000" b="1" dirty="0">
                <a:solidFill>
                  <a:srgbClr val="002060"/>
                </a:solidFill>
                <a:latin typeface="Times New Roman" panose="02020603050405020304" pitchFamily="18" charset="0"/>
                <a:cs typeface="Times New Roman" panose="02020603050405020304" pitchFamily="18" charset="0"/>
              </a:rPr>
              <a:t>kadzdzab.</a:t>
            </a:r>
            <a:r>
              <a:rPr lang="id-ID" sz="2000" dirty="0">
                <a:solidFill>
                  <a:srgbClr val="002060"/>
                </a:solidFill>
                <a:latin typeface="Times New Roman" panose="02020603050405020304" pitchFamily="18" charset="0"/>
                <a:cs typeface="Times New Roman" panose="02020603050405020304" pitchFamily="18" charset="0"/>
              </a:rPr>
              <a:t> Yakni, penilaian yang sangat negatif yang disematkan kepada seorang periwayat hadits karena sebagaian besar hadis.</a:t>
            </a:r>
          </a:p>
          <a:p>
            <a:pPr algn="just"/>
            <a:r>
              <a:rPr lang="en-US" sz="2000" b="1" dirty="0">
                <a:solidFill>
                  <a:srgbClr val="002060"/>
                </a:solidFill>
                <a:latin typeface="Times New Roman" panose="02020603050405020304" pitchFamily="18" charset="0"/>
                <a:cs typeface="Times New Roman" panose="02020603050405020304" pitchFamily="18" charset="0"/>
              </a:rPr>
              <a:t>4. </a:t>
            </a:r>
            <a:r>
              <a:rPr lang="id-ID" sz="2000" b="1" dirty="0">
                <a:solidFill>
                  <a:srgbClr val="002060"/>
                </a:solidFill>
                <a:latin typeface="Times New Roman" panose="02020603050405020304" pitchFamily="18" charset="0"/>
                <a:cs typeface="Times New Roman" panose="02020603050405020304" pitchFamily="18" charset="0"/>
              </a:rPr>
              <a:t>mukhalafah.</a:t>
            </a:r>
            <a:r>
              <a:rPr lang="id-ID" sz="2000" dirty="0">
                <a:solidFill>
                  <a:srgbClr val="002060"/>
                </a:solidFill>
                <a:latin typeface="Times New Roman" panose="02020603050405020304" pitchFamily="18" charset="0"/>
                <a:cs typeface="Times New Roman" panose="02020603050405020304" pitchFamily="18" charset="0"/>
              </a:rPr>
              <a:t> Yakni, metode penyeleksian hadits dengan cara melihat titik perbedaan dan pertentangan suatu riwayat tertentu dengan berbagai jalur periwayatan hadits lainnya. </a:t>
            </a:r>
          </a:p>
          <a:p>
            <a:pPr algn="just"/>
            <a:r>
              <a:rPr lang="en-US" sz="2000" b="1" dirty="0">
                <a:solidFill>
                  <a:srgbClr val="002060"/>
                </a:solidFill>
                <a:latin typeface="Times New Roman" panose="02020603050405020304" pitchFamily="18" charset="0"/>
                <a:cs typeface="Times New Roman" panose="02020603050405020304" pitchFamily="18" charset="0"/>
              </a:rPr>
              <a:t>5. </a:t>
            </a:r>
            <a:r>
              <a:rPr lang="id-ID" sz="2000" b="1" dirty="0">
                <a:solidFill>
                  <a:srgbClr val="002060"/>
                </a:solidFill>
                <a:latin typeface="Times New Roman" panose="02020603050405020304" pitchFamily="18" charset="0"/>
                <a:cs typeface="Times New Roman" panose="02020603050405020304" pitchFamily="18" charset="0"/>
              </a:rPr>
              <a:t>marfu.</a:t>
            </a:r>
            <a:r>
              <a:rPr lang="id-ID" sz="2000" dirty="0">
                <a:solidFill>
                  <a:srgbClr val="002060"/>
                </a:solidFill>
                <a:latin typeface="Times New Roman" panose="02020603050405020304" pitchFamily="18" charset="0"/>
                <a:cs typeface="Times New Roman" panose="02020603050405020304" pitchFamily="18" charset="0"/>
              </a:rPr>
              <a:t> Yakni, hadits yang jalur periwayatannya dan penyandarannya sampai kepada Rasulullah SAW.</a:t>
            </a:r>
          </a:p>
          <a:p>
            <a:pPr algn="just"/>
            <a:r>
              <a:rPr lang="en-US" sz="2000" b="1" dirty="0">
                <a:solidFill>
                  <a:srgbClr val="002060"/>
                </a:solidFill>
                <a:latin typeface="Times New Roman" panose="02020603050405020304" pitchFamily="18" charset="0"/>
                <a:cs typeface="Times New Roman" panose="02020603050405020304" pitchFamily="18" charset="0"/>
              </a:rPr>
              <a:t>6. </a:t>
            </a:r>
            <a:r>
              <a:rPr lang="id-ID" sz="2000" b="1" dirty="0">
                <a:solidFill>
                  <a:srgbClr val="002060"/>
                </a:solidFill>
                <a:latin typeface="Times New Roman" panose="02020603050405020304" pitchFamily="18" charset="0"/>
                <a:cs typeface="Times New Roman" panose="02020603050405020304" pitchFamily="18" charset="0"/>
              </a:rPr>
              <a:t>shahih li-dzatihi.</a:t>
            </a:r>
            <a:r>
              <a:rPr lang="id-ID" sz="2000" dirty="0">
                <a:solidFill>
                  <a:srgbClr val="002060"/>
                </a:solidFill>
                <a:latin typeface="Times New Roman" panose="02020603050405020304" pitchFamily="18" charset="0"/>
                <a:cs typeface="Times New Roman" panose="02020603050405020304" pitchFamily="18" charset="0"/>
              </a:rPr>
              <a:t> Yakni, hadits yang dikualifikasi sebagai sahih bukan karena pertimbangan ragam jalur periwayatannya, melainkan karena secara intrinsik, hadits ini sudah terkategori sahih berdasarkan periwayat-periwayat di dalamnya yang bersifat </a:t>
            </a:r>
            <a:r>
              <a:rPr lang="id-ID" sz="2000" i="1" dirty="0">
                <a:solidFill>
                  <a:srgbClr val="002060"/>
                </a:solidFill>
                <a:latin typeface="Times New Roman" panose="02020603050405020304" pitchFamily="18" charset="0"/>
                <a:cs typeface="Times New Roman" panose="02020603050405020304" pitchFamily="18" charset="0"/>
              </a:rPr>
              <a:t>tsiqat</a:t>
            </a:r>
            <a:r>
              <a:rPr lang="id-ID" sz="2000" dirty="0">
                <a:solidFill>
                  <a:srgbClr val="002060"/>
                </a:solidFill>
                <a:latin typeface="Times New Roman" panose="02020603050405020304" pitchFamily="18" charset="0"/>
                <a:cs typeface="Times New Roman" panose="02020603050405020304" pitchFamily="18" charset="0"/>
              </a:rPr>
              <a:t>.</a:t>
            </a:r>
          </a:p>
          <a:p>
            <a:pPr algn="just"/>
            <a:r>
              <a:rPr lang="en-US" sz="2000" b="1" dirty="0">
                <a:solidFill>
                  <a:srgbClr val="002060"/>
                </a:solidFill>
                <a:latin typeface="Times New Roman" panose="02020603050405020304" pitchFamily="18" charset="0"/>
                <a:cs typeface="Times New Roman" panose="02020603050405020304" pitchFamily="18" charset="0"/>
              </a:rPr>
              <a:t>7. </a:t>
            </a:r>
            <a:r>
              <a:rPr lang="id-ID" sz="2000" b="1" dirty="0">
                <a:solidFill>
                  <a:srgbClr val="002060"/>
                </a:solidFill>
                <a:latin typeface="Times New Roman" panose="02020603050405020304" pitchFamily="18" charset="0"/>
                <a:cs typeface="Times New Roman" panose="02020603050405020304" pitchFamily="18" charset="0"/>
              </a:rPr>
              <a:t>shahih li-ghairihi.</a:t>
            </a:r>
            <a:r>
              <a:rPr lang="id-ID" sz="2000" dirty="0">
                <a:solidFill>
                  <a:srgbClr val="002060"/>
                </a:solidFill>
                <a:latin typeface="Times New Roman" panose="02020603050405020304" pitchFamily="18" charset="0"/>
                <a:cs typeface="Times New Roman" panose="02020603050405020304" pitchFamily="18" charset="0"/>
              </a:rPr>
              <a:t> Yakni, hadits hasan yang diriwayatkan dengan berbagai jalur periwayatan sehingga saling menguatkan dan kemudian menjadi sahih.</a:t>
            </a:r>
          </a:p>
        </p:txBody>
      </p:sp>
    </p:spTree>
    <p:extLst>
      <p:ext uri="{BB962C8B-B14F-4D97-AF65-F5344CB8AC3E}">
        <p14:creationId xmlns:p14="http://schemas.microsoft.com/office/powerpoint/2010/main" val="294446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toh Kitab Karya Ulama yang Berisi Periwayatan Hadits – Al I'tishom">
            <a:extLst>
              <a:ext uri="{FF2B5EF4-FFF2-40B4-BE49-F238E27FC236}">
                <a16:creationId xmlns:a16="http://schemas.microsoft.com/office/drawing/2014/main" xmlns="" id="{0A5278EE-A817-236F-57C5-9847E6232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B6F40270-EB0E-92DC-D0E3-0A22195EBF89}"/>
              </a:ext>
            </a:extLst>
          </p:cNvPr>
          <p:cNvSpPr txBox="1">
            <a:spLocks/>
          </p:cNvSpPr>
          <p:nvPr/>
        </p:nvSpPr>
        <p:spPr>
          <a:xfrm>
            <a:off x="899592" y="833025"/>
            <a:ext cx="8136904" cy="5560936"/>
          </a:xfrm>
          <a:prstGeom prst="rect">
            <a:avLst/>
          </a:prstGeom>
          <a:noFill/>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id-ID" sz="2800" b="1" dirty="0">
                <a:solidFill>
                  <a:schemeClr val="tx1">
                    <a:lumMod val="95000"/>
                    <a:lumOff val="5000"/>
                  </a:schemeClr>
                </a:solidFill>
                <a:latin typeface="Arial Rounded MT Bold" pitchFamily="34" charset="0"/>
              </a:rPr>
              <a:t>Sumber </a:t>
            </a:r>
            <a:r>
              <a:rPr lang="en-US" sz="2800" b="1" dirty="0">
                <a:solidFill>
                  <a:schemeClr val="tx1">
                    <a:lumMod val="95000"/>
                    <a:lumOff val="5000"/>
                  </a:schemeClr>
                </a:solidFill>
                <a:latin typeface="Arial Rounded MT Bold" pitchFamily="34" charset="0"/>
              </a:rPr>
              <a:t>Hukum</a:t>
            </a:r>
            <a:r>
              <a:rPr lang="id-ID" sz="2800" b="1" dirty="0">
                <a:solidFill>
                  <a:schemeClr val="tx1">
                    <a:lumMod val="95000"/>
                    <a:lumOff val="5000"/>
                  </a:schemeClr>
                </a:solidFill>
                <a:latin typeface="Arial Rounded MT Bold" pitchFamily="34" charset="0"/>
              </a:rPr>
              <a:t> Islam </a:t>
            </a:r>
            <a:r>
              <a:rPr lang="en-US" sz="2800" b="1" dirty="0">
                <a:solidFill>
                  <a:schemeClr val="tx1">
                    <a:lumMod val="95000"/>
                    <a:lumOff val="5000"/>
                  </a:schemeClr>
                </a:solidFill>
                <a:latin typeface="Arial Rounded MT Bold" pitchFamily="34" charset="0"/>
              </a:rPr>
              <a:t> Ke 2 </a:t>
            </a:r>
            <a:r>
              <a:rPr lang="id-ID" sz="2800" b="1" dirty="0">
                <a:solidFill>
                  <a:schemeClr val="tx1">
                    <a:lumMod val="95000"/>
                    <a:lumOff val="5000"/>
                  </a:schemeClr>
                </a:solidFill>
                <a:latin typeface="Arial Rounded MT Bold" pitchFamily="34" charset="0"/>
              </a:rPr>
              <a:t>(</a:t>
            </a:r>
            <a:r>
              <a:rPr lang="en-US" sz="2800" b="1" dirty="0" err="1">
                <a:solidFill>
                  <a:schemeClr val="tx1">
                    <a:lumMod val="95000"/>
                    <a:lumOff val="5000"/>
                  </a:schemeClr>
                </a:solidFill>
                <a:latin typeface="Arial Rounded MT Bold" pitchFamily="34" charset="0"/>
              </a:rPr>
              <a:t>Hadits</a:t>
            </a:r>
            <a:r>
              <a:rPr lang="en-US" sz="2800" b="1" dirty="0">
                <a:solidFill>
                  <a:schemeClr val="tx1">
                    <a:lumMod val="95000"/>
                    <a:lumOff val="5000"/>
                  </a:schemeClr>
                </a:solidFill>
                <a:latin typeface="Arial Rounded MT Bold" pitchFamily="34" charset="0"/>
              </a:rPr>
              <a:t>/</a:t>
            </a:r>
            <a:r>
              <a:rPr lang="id-ID" sz="2800" b="1" dirty="0">
                <a:solidFill>
                  <a:schemeClr val="tx1">
                    <a:lumMod val="95000"/>
                    <a:lumOff val="5000"/>
                  </a:schemeClr>
                </a:solidFill>
                <a:latin typeface="Arial Rounded MT Bold" pitchFamily="34" charset="0"/>
              </a:rPr>
              <a:t>Assunnah)</a:t>
            </a:r>
            <a:endParaRPr lang="id-ID" sz="1800" b="1" dirty="0">
              <a:solidFill>
                <a:schemeClr val="tx1">
                  <a:lumMod val="95000"/>
                  <a:lumOff val="5000"/>
                </a:schemeClr>
              </a:solidFill>
              <a:latin typeface="Arial Rounded MT Bold" pitchFamily="34" charset="0"/>
            </a:endParaRPr>
          </a:p>
          <a:p>
            <a:pPr algn="l"/>
            <a:r>
              <a:rPr lang="en-US" sz="1800" b="1" dirty="0">
                <a:solidFill>
                  <a:schemeClr val="tx1">
                    <a:lumMod val="95000"/>
                    <a:lumOff val="5000"/>
                  </a:schemeClr>
                </a:solidFill>
                <a:latin typeface="Arial Rounded MT Bold" pitchFamily="34" charset="0"/>
              </a:rPr>
              <a:t>1. Sejarah </a:t>
            </a:r>
            <a:r>
              <a:rPr lang="en-US" sz="1800" b="1" dirty="0" err="1">
                <a:solidFill>
                  <a:schemeClr val="tx1">
                    <a:lumMod val="95000"/>
                    <a:lumOff val="5000"/>
                  </a:schemeClr>
                </a:solidFill>
                <a:latin typeface="Arial Rounded MT Bold" pitchFamily="34" charset="0"/>
              </a:rPr>
              <a:t>Hadits</a:t>
            </a:r>
            <a:endParaRPr lang="en-US" sz="1800" b="1" dirty="0">
              <a:solidFill>
                <a:schemeClr val="tx1">
                  <a:lumMod val="95000"/>
                  <a:lumOff val="5000"/>
                </a:schemeClr>
              </a:solidFill>
              <a:latin typeface="Arial Rounded MT Bold" pitchFamily="34" charset="0"/>
            </a:endParaRPr>
          </a:p>
          <a:p>
            <a:pPr algn="l"/>
            <a:r>
              <a:rPr lang="en-US" sz="1800" b="1" dirty="0">
                <a:solidFill>
                  <a:schemeClr val="tx1">
                    <a:lumMod val="95000"/>
                    <a:lumOff val="5000"/>
                  </a:schemeClr>
                </a:solidFill>
                <a:latin typeface="Arial Rounded MT Bold" pitchFamily="34" charset="0"/>
              </a:rPr>
              <a:t>2. </a:t>
            </a:r>
            <a:r>
              <a:rPr lang="en-US" sz="1800" b="1" dirty="0" err="1">
                <a:solidFill>
                  <a:schemeClr val="tx1">
                    <a:lumMod val="95000"/>
                    <a:lumOff val="5000"/>
                  </a:schemeClr>
                </a:solidFill>
                <a:latin typeface="Arial Rounded MT Bold" pitchFamily="34" charset="0"/>
              </a:rPr>
              <a:t>Pengertian</a:t>
            </a:r>
            <a:r>
              <a:rPr lang="en-US" sz="1800" b="1" dirty="0">
                <a:solidFill>
                  <a:schemeClr val="tx1">
                    <a:lumMod val="95000"/>
                    <a:lumOff val="5000"/>
                  </a:schemeClr>
                </a:solidFill>
                <a:latin typeface="Arial Rounded MT Bold" pitchFamily="34" charset="0"/>
              </a:rPr>
              <a:t> </a:t>
            </a:r>
            <a:r>
              <a:rPr lang="id-ID" sz="1800" b="1" dirty="0">
                <a:solidFill>
                  <a:schemeClr val="tx1">
                    <a:lumMod val="95000"/>
                    <a:lumOff val="5000"/>
                  </a:schemeClr>
                </a:solidFill>
                <a:latin typeface="Arial Rounded MT Bold" pitchFamily="34" charset="0"/>
              </a:rPr>
              <a:t> hadits</a:t>
            </a:r>
          </a:p>
          <a:p>
            <a:pPr algn="l"/>
            <a:r>
              <a:rPr lang="en-US" sz="1800" b="1" dirty="0">
                <a:solidFill>
                  <a:schemeClr val="tx1">
                    <a:lumMod val="95000"/>
                    <a:lumOff val="5000"/>
                  </a:schemeClr>
                </a:solidFill>
                <a:latin typeface="Arial Rounded MT Bold" pitchFamily="34" charset="0"/>
              </a:rPr>
              <a:t>3. </a:t>
            </a:r>
            <a:r>
              <a:rPr lang="id-ID" sz="1800" b="1" dirty="0">
                <a:solidFill>
                  <a:schemeClr val="tx1">
                    <a:lumMod val="95000"/>
                    <a:lumOff val="5000"/>
                  </a:schemeClr>
                </a:solidFill>
                <a:latin typeface="Arial Rounded MT Bold" pitchFamily="34" charset="0"/>
              </a:rPr>
              <a:t>Nama-nama lain hadits</a:t>
            </a:r>
          </a:p>
          <a:p>
            <a:pPr algn="l"/>
            <a:r>
              <a:rPr lang="en-US" sz="1800" b="1" dirty="0">
                <a:solidFill>
                  <a:schemeClr val="tx1">
                    <a:lumMod val="95000"/>
                    <a:lumOff val="5000"/>
                  </a:schemeClr>
                </a:solidFill>
                <a:latin typeface="Arial Rounded MT Bold" pitchFamily="34" charset="0"/>
              </a:rPr>
              <a:t>4. </a:t>
            </a:r>
            <a:r>
              <a:rPr lang="id-ID" sz="1800" b="1" dirty="0">
                <a:solidFill>
                  <a:schemeClr val="tx1">
                    <a:lumMod val="95000"/>
                    <a:lumOff val="5000"/>
                  </a:schemeClr>
                </a:solidFill>
                <a:latin typeface="Arial Rounded MT Bold" pitchFamily="34" charset="0"/>
              </a:rPr>
              <a:t>Kedudukan dan fungsi </a:t>
            </a:r>
            <a:r>
              <a:rPr lang="en-US" sz="1800" b="1" dirty="0" err="1">
                <a:solidFill>
                  <a:schemeClr val="tx1">
                    <a:lumMod val="95000"/>
                    <a:lumOff val="5000"/>
                  </a:schemeClr>
                </a:solidFill>
                <a:latin typeface="Arial Rounded MT Bold" pitchFamily="34" charset="0"/>
              </a:rPr>
              <a:t>Hadits</a:t>
            </a:r>
            <a:r>
              <a:rPr lang="en-US" sz="1800" b="1" dirty="0">
                <a:solidFill>
                  <a:schemeClr val="tx1">
                    <a:lumMod val="95000"/>
                    <a:lumOff val="5000"/>
                  </a:schemeClr>
                </a:solidFill>
                <a:latin typeface="Arial Rounded MT Bold" pitchFamily="34" charset="0"/>
              </a:rPr>
              <a:t> t</a:t>
            </a:r>
            <a:r>
              <a:rPr lang="id-ID" sz="1800" b="1" dirty="0">
                <a:solidFill>
                  <a:schemeClr val="tx1">
                    <a:lumMod val="95000"/>
                    <a:lumOff val="5000"/>
                  </a:schemeClr>
                </a:solidFill>
                <a:latin typeface="Arial Rounded MT Bold" pitchFamily="34" charset="0"/>
              </a:rPr>
              <a:t>erhadap al quran</a:t>
            </a:r>
          </a:p>
          <a:p>
            <a:pPr algn="l"/>
            <a:r>
              <a:rPr lang="en-US" sz="1800" b="1" dirty="0">
                <a:solidFill>
                  <a:schemeClr val="tx1">
                    <a:lumMod val="95000"/>
                    <a:lumOff val="5000"/>
                  </a:schemeClr>
                </a:solidFill>
                <a:latin typeface="Arial Rounded MT Bold" pitchFamily="34" charset="0"/>
              </a:rPr>
              <a:t>5. </a:t>
            </a:r>
            <a:r>
              <a:rPr lang="id-ID" sz="1800" b="1" dirty="0">
                <a:solidFill>
                  <a:schemeClr val="tx1">
                    <a:lumMod val="95000"/>
                    <a:lumOff val="5000"/>
                  </a:schemeClr>
                </a:solidFill>
                <a:latin typeface="Arial Rounded MT Bold" pitchFamily="34" charset="0"/>
              </a:rPr>
              <a:t>Macam-macam hadits</a:t>
            </a:r>
          </a:p>
          <a:p>
            <a:pPr algn="l"/>
            <a:r>
              <a:rPr lang="en-US" sz="1800" b="1" dirty="0">
                <a:solidFill>
                  <a:schemeClr val="tx1">
                    <a:lumMod val="95000"/>
                    <a:lumOff val="5000"/>
                  </a:schemeClr>
                </a:solidFill>
                <a:latin typeface="Arial Rounded MT Bold" pitchFamily="34" charset="0"/>
              </a:rPr>
              <a:t>6. </a:t>
            </a:r>
            <a:r>
              <a:rPr lang="id-ID" sz="1800" b="1" dirty="0">
                <a:solidFill>
                  <a:schemeClr val="tx1">
                    <a:lumMod val="95000"/>
                    <a:lumOff val="5000"/>
                  </a:schemeClr>
                </a:solidFill>
                <a:latin typeface="Arial Rounded MT Bold" pitchFamily="34" charset="0"/>
              </a:rPr>
              <a:t>Istilah-istilah hadits</a:t>
            </a:r>
            <a:endParaRPr lang="en-US" sz="1800" b="1" dirty="0">
              <a:solidFill>
                <a:schemeClr val="tx1">
                  <a:lumMod val="95000"/>
                  <a:lumOff val="5000"/>
                </a:schemeClr>
              </a:solidFill>
              <a:latin typeface="Arial Rounded MT Bold" pitchFamily="34" charset="0"/>
            </a:endParaRPr>
          </a:p>
          <a:p>
            <a:pPr algn="l"/>
            <a:r>
              <a:rPr lang="en-US" sz="1800" b="1" dirty="0">
                <a:solidFill>
                  <a:schemeClr val="tx1">
                    <a:lumMod val="95000"/>
                    <a:lumOff val="5000"/>
                  </a:schemeClr>
                </a:solidFill>
                <a:latin typeface="Arial Rounded MT Bold" pitchFamily="34" charset="0"/>
              </a:rPr>
              <a:t>7. Kesimpulan</a:t>
            </a:r>
            <a:endParaRPr lang="id-ID" sz="1800" b="1" dirty="0">
              <a:solidFill>
                <a:schemeClr val="tx1">
                  <a:lumMod val="95000"/>
                  <a:lumOff val="5000"/>
                </a:schemeClr>
              </a:solidFill>
              <a:latin typeface="Arial Rounded MT Bold" pitchFamily="34" charset="0"/>
            </a:endParaRPr>
          </a:p>
        </p:txBody>
      </p:sp>
    </p:spTree>
    <p:extLst>
      <p:ext uri="{BB962C8B-B14F-4D97-AF65-F5344CB8AC3E}">
        <p14:creationId xmlns:p14="http://schemas.microsoft.com/office/powerpoint/2010/main" val="1782134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enambahkan Atau Menyisipkan Gambar Latar (Background Image) Ke Slide  Microsoft PowerPoint">
            <a:extLst>
              <a:ext uri="{FF2B5EF4-FFF2-40B4-BE49-F238E27FC236}">
                <a16:creationId xmlns:a16="http://schemas.microsoft.com/office/drawing/2014/main" xmlns="" id="{04F3449B-7F31-1A63-257D-ADCF024E0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68"/>
            <a:ext cx="9756576" cy="69194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73946FC-625B-2C8B-6E06-54F585FB7BE0}"/>
              </a:ext>
            </a:extLst>
          </p:cNvPr>
          <p:cNvSpPr txBox="1"/>
          <p:nvPr/>
        </p:nvSpPr>
        <p:spPr>
          <a:xfrm>
            <a:off x="899592" y="606541"/>
            <a:ext cx="7992888" cy="5632311"/>
          </a:xfrm>
          <a:prstGeom prst="rect">
            <a:avLst/>
          </a:prstGeom>
          <a:noFill/>
        </p:spPr>
        <p:txBody>
          <a:bodyPr wrap="square">
            <a:spAutoFit/>
          </a:bodyPr>
          <a:lstStyle/>
          <a:p>
            <a:pPr algn="just"/>
            <a:r>
              <a:rPr lang="en-US" b="1" dirty="0">
                <a:solidFill>
                  <a:srgbClr val="002060"/>
                </a:solidFill>
                <a:latin typeface="Times New Roman" panose="02020603050405020304" pitchFamily="18" charset="0"/>
                <a:cs typeface="Times New Roman" panose="02020603050405020304" pitchFamily="18" charset="0"/>
              </a:rPr>
              <a:t>8. </a:t>
            </a:r>
            <a:r>
              <a:rPr lang="id-ID" b="1" dirty="0">
                <a:solidFill>
                  <a:srgbClr val="002060"/>
                </a:solidFill>
                <a:latin typeface="Times New Roman" panose="02020603050405020304" pitchFamily="18" charset="0"/>
                <a:cs typeface="Times New Roman" panose="02020603050405020304" pitchFamily="18" charset="0"/>
              </a:rPr>
              <a:t>tadlis.</a:t>
            </a:r>
            <a:r>
              <a:rPr lang="id-ID" dirty="0">
                <a:solidFill>
                  <a:srgbClr val="002060"/>
                </a:solidFill>
                <a:latin typeface="Times New Roman" panose="02020603050405020304" pitchFamily="18" charset="0"/>
                <a:cs typeface="Times New Roman" panose="02020603050405020304" pitchFamily="18" charset="0"/>
              </a:rPr>
              <a:t> Yakni, keahlian yang dimiliki periwayat hadits yang menisbahkan sebuah hadits tidak kepada sumbernya langsung. </a:t>
            </a:r>
          </a:p>
          <a:p>
            <a:pPr algn="just"/>
            <a:r>
              <a:rPr lang="en-US" b="1" dirty="0">
                <a:solidFill>
                  <a:srgbClr val="002060"/>
                </a:solidFill>
                <a:latin typeface="Times New Roman" panose="02020603050405020304" pitchFamily="18" charset="0"/>
                <a:cs typeface="Times New Roman" panose="02020603050405020304" pitchFamily="18" charset="0"/>
              </a:rPr>
              <a:t>9. </a:t>
            </a:r>
            <a:r>
              <a:rPr lang="id-ID" b="1" dirty="0">
                <a:solidFill>
                  <a:srgbClr val="002060"/>
                </a:solidFill>
                <a:latin typeface="Times New Roman" panose="02020603050405020304" pitchFamily="18" charset="0"/>
                <a:cs typeface="Times New Roman" panose="02020603050405020304" pitchFamily="18" charset="0"/>
              </a:rPr>
              <a:t>ushul.</a:t>
            </a:r>
            <a:r>
              <a:rPr lang="id-ID" dirty="0">
                <a:solidFill>
                  <a:srgbClr val="002060"/>
                </a:solidFill>
                <a:latin typeface="Times New Roman" panose="02020603050405020304" pitchFamily="18" charset="0"/>
                <a:cs typeface="Times New Roman" panose="02020603050405020304" pitchFamily="18" charset="0"/>
              </a:rPr>
              <a:t> Yakni, hadits yang diletakkan secara utuh pada awal bab, kemudian disertakan </a:t>
            </a:r>
            <a:r>
              <a:rPr lang="id-ID" i="1" dirty="0">
                <a:solidFill>
                  <a:srgbClr val="002060"/>
                </a:solidFill>
                <a:latin typeface="Times New Roman" panose="02020603050405020304" pitchFamily="18" charset="0"/>
                <a:cs typeface="Times New Roman" panose="02020603050405020304" pitchFamily="18" charset="0"/>
              </a:rPr>
              <a:t>mutaba’ah</a:t>
            </a:r>
            <a:r>
              <a:rPr lang="id-ID" dirty="0">
                <a:solidFill>
                  <a:srgbClr val="002060"/>
                </a:solidFill>
                <a:latin typeface="Times New Roman" panose="02020603050405020304" pitchFamily="18" charset="0"/>
                <a:cs typeface="Times New Roman" panose="02020603050405020304" pitchFamily="18" charset="0"/>
              </a:rPr>
              <a:t>-nya dari jalur periwayatan lain. Menurut beberapa ulama, hadits yang diletakkan dalam ushul ini biasanya diriwayatkan oleh periwayat-periwayat </a:t>
            </a:r>
            <a:r>
              <a:rPr lang="id-ID" i="1" dirty="0">
                <a:solidFill>
                  <a:srgbClr val="002060"/>
                </a:solidFill>
                <a:latin typeface="Times New Roman" panose="02020603050405020304" pitchFamily="18" charset="0"/>
                <a:cs typeface="Times New Roman" panose="02020603050405020304" pitchFamily="18" charset="0"/>
              </a:rPr>
              <a:t>tsiqat</a:t>
            </a:r>
            <a:r>
              <a:rPr lang="id-ID" dirty="0">
                <a:solidFill>
                  <a:srgbClr val="002060"/>
                </a:solidFill>
                <a:latin typeface="Times New Roman" panose="02020603050405020304" pitchFamily="18" charset="0"/>
                <a:cs typeface="Times New Roman" panose="02020603050405020304" pitchFamily="18" charset="0"/>
              </a:rPr>
              <a:t>. </a:t>
            </a:r>
            <a:endParaRPr lang="en-US" dirty="0">
              <a:solidFill>
                <a:srgbClr val="002060"/>
              </a:solidFill>
              <a:latin typeface="Times New Roman" panose="02020603050405020304" pitchFamily="18" charset="0"/>
              <a:cs typeface="Times New Roman" panose="02020603050405020304" pitchFamily="18" charset="0"/>
            </a:endParaRPr>
          </a:p>
          <a:p>
            <a:pPr algn="just"/>
            <a:r>
              <a:rPr lang="en-US" b="1" dirty="0">
                <a:latin typeface="Arial" pitchFamily="34" charset="0"/>
                <a:cs typeface="Arial" pitchFamily="34" charset="0"/>
              </a:rPr>
              <a:t>10. </a:t>
            </a:r>
            <a:r>
              <a:rPr lang="id-ID" sz="1800" b="1" dirty="0">
                <a:latin typeface="Arial" pitchFamily="34" charset="0"/>
                <a:cs typeface="Arial" pitchFamily="34" charset="0"/>
              </a:rPr>
              <a:t>shaduq.</a:t>
            </a:r>
            <a:r>
              <a:rPr lang="id-ID" sz="1800" dirty="0">
                <a:latin typeface="Arial" pitchFamily="34" charset="0"/>
                <a:cs typeface="Arial" pitchFamily="34" charset="0"/>
              </a:rPr>
              <a:t> Yakni, penilaian posisitif yang biasanya disematkan kepada para periwayat hadits yang kualitas ke-</a:t>
            </a:r>
            <a:r>
              <a:rPr lang="id-ID" sz="1800" i="1" dirty="0">
                <a:latin typeface="Arial" pitchFamily="34" charset="0"/>
                <a:cs typeface="Arial" pitchFamily="34" charset="0"/>
              </a:rPr>
              <a:t>dhabith</a:t>
            </a:r>
            <a:r>
              <a:rPr lang="id-ID" sz="1800" dirty="0">
                <a:latin typeface="Arial" pitchFamily="34" charset="0"/>
                <a:cs typeface="Arial" pitchFamily="34" charset="0"/>
              </a:rPr>
              <a:t>-annya kurang, tetapi memiliki ke-</a:t>
            </a:r>
            <a:r>
              <a:rPr lang="id-ID" sz="1800" i="1" dirty="0">
                <a:latin typeface="Arial" pitchFamily="34" charset="0"/>
                <a:cs typeface="Arial" pitchFamily="34" charset="0"/>
              </a:rPr>
              <a:t>adl</a:t>
            </a:r>
            <a:r>
              <a:rPr lang="id-ID" sz="1800" dirty="0">
                <a:latin typeface="Arial" pitchFamily="34" charset="0"/>
                <a:cs typeface="Arial" pitchFamily="34" charset="0"/>
              </a:rPr>
              <a:t>-an yang bagus dan hadisnya dapat diterima. </a:t>
            </a:r>
          </a:p>
          <a:p>
            <a:pPr algn="just"/>
            <a:r>
              <a:rPr lang="en-US" b="1" dirty="0">
                <a:latin typeface="Arial" pitchFamily="34" charset="0"/>
                <a:cs typeface="Arial" pitchFamily="34" charset="0"/>
              </a:rPr>
              <a:t>11. </a:t>
            </a:r>
            <a:r>
              <a:rPr lang="id-ID" sz="1800" b="1" dirty="0">
                <a:latin typeface="Arial" pitchFamily="34" charset="0"/>
                <a:cs typeface="Arial" pitchFamily="34" charset="0"/>
              </a:rPr>
              <a:t>matruk</a:t>
            </a:r>
            <a:r>
              <a:rPr lang="id-ID" sz="1800" dirty="0">
                <a:latin typeface="Arial" pitchFamily="34" charset="0"/>
                <a:cs typeface="Arial" pitchFamily="34" charset="0"/>
              </a:rPr>
              <a:t>. Yakni, hadits yang diriwayatkan oleh seorang yang tertuduh melakukan kedustaan.</a:t>
            </a:r>
          </a:p>
          <a:p>
            <a:pPr algn="just"/>
            <a:endParaRPr lang="id-ID" sz="1800" dirty="0">
              <a:latin typeface="Arial" pitchFamily="34" charset="0"/>
              <a:cs typeface="Arial" pitchFamily="34" charset="0"/>
            </a:endParaRPr>
          </a:p>
          <a:p>
            <a:pPr algn="just"/>
            <a:r>
              <a:rPr lang="id-ID" sz="2000" b="1" dirty="0">
                <a:latin typeface="Arial" pitchFamily="34" charset="0"/>
                <a:cs typeface="Arial" pitchFamily="34" charset="0"/>
              </a:rPr>
              <a:t>Istilah Lain :</a:t>
            </a:r>
            <a:r>
              <a:rPr lang="id-ID" sz="1800" dirty="0">
                <a:latin typeface="Arial" pitchFamily="34" charset="0"/>
                <a:cs typeface="Arial" pitchFamily="34" charset="0"/>
              </a:rPr>
              <a:t> </a:t>
            </a:r>
          </a:p>
          <a:p>
            <a:pPr algn="just"/>
            <a:r>
              <a:rPr lang="id-ID" sz="1800" b="1" dirty="0">
                <a:latin typeface="Arial" pitchFamily="34" charset="0"/>
                <a:cs typeface="Arial" pitchFamily="34" charset="0"/>
              </a:rPr>
              <a:t>Matan</a:t>
            </a:r>
            <a:r>
              <a:rPr lang="id-ID" sz="1800" dirty="0">
                <a:latin typeface="Arial" pitchFamily="34" charset="0"/>
                <a:cs typeface="Arial" pitchFamily="34" charset="0"/>
              </a:rPr>
              <a:t> adalah istilah khusus untuk menyebut redaksi hadits itu sendiri atau lafadz selain sanad.</a:t>
            </a:r>
          </a:p>
          <a:p>
            <a:pPr algn="just"/>
            <a:r>
              <a:rPr lang="id-ID" sz="1800" b="1" dirty="0">
                <a:latin typeface="Arial" pitchFamily="34" charset="0"/>
                <a:cs typeface="Arial" pitchFamily="34" charset="0"/>
              </a:rPr>
              <a:t>Sanad</a:t>
            </a:r>
            <a:r>
              <a:rPr lang="id-ID" sz="1800" dirty="0">
                <a:latin typeface="Arial" pitchFamily="34" charset="0"/>
                <a:cs typeface="Arial" pitchFamily="34" charset="0"/>
              </a:rPr>
              <a:t> artinya berdasarkan bahasa adalah penopang, pendukung, penyangga. sanad menurut istilah ilmu hadits adalah rangkaian atau silsilah orang yang menyampaikan matan hadits.</a:t>
            </a:r>
          </a:p>
          <a:p>
            <a:pPr algn="just"/>
            <a:r>
              <a:rPr lang="id-ID" sz="1800" b="1" dirty="0">
                <a:latin typeface="Arial" pitchFamily="34" charset="0"/>
                <a:cs typeface="Arial" pitchFamily="34" charset="0"/>
              </a:rPr>
              <a:t>Rawi</a:t>
            </a:r>
            <a:r>
              <a:rPr lang="id-ID" sz="1800" dirty="0">
                <a:latin typeface="Arial" pitchFamily="34" charset="0"/>
                <a:cs typeface="Arial" pitchFamily="34" charset="0"/>
              </a:rPr>
              <a:t> adalah setiap individu yang meriwayatkan hadits langsung dari nabi Muhammad, sahabat, atau tabi'in.</a:t>
            </a:r>
            <a:endParaRPr lang="id-ID"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12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24 Istilah Matahari Latar Belakang Poster Musim Gugur Gambar  Untuk Diunduh Gratis di Lovepik">
            <a:extLst>
              <a:ext uri="{FF2B5EF4-FFF2-40B4-BE49-F238E27FC236}">
                <a16:creationId xmlns:a16="http://schemas.microsoft.com/office/drawing/2014/main" xmlns="" id="{D1872BB5-2380-5D38-C88A-A41EBDC30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5A05BCF-A359-12DB-8584-35AF7C6F5F68}"/>
              </a:ext>
            </a:extLst>
          </p:cNvPr>
          <p:cNvSpPr txBox="1">
            <a:spLocks/>
          </p:cNvSpPr>
          <p:nvPr/>
        </p:nvSpPr>
        <p:spPr>
          <a:xfrm>
            <a:off x="683568" y="260648"/>
            <a:ext cx="3888432" cy="3384376"/>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d-ID" sz="2000" b="1" dirty="0">
                <a:solidFill>
                  <a:schemeClr val="tx1"/>
                </a:solidFill>
                <a:latin typeface="Times New Roman" panose="02020603050405020304" pitchFamily="18" charset="0"/>
                <a:cs typeface="Times New Roman" panose="02020603050405020304" pitchFamily="18" charset="0"/>
              </a:rPr>
              <a:t>Para perawi hadits diantaranya :</a:t>
            </a:r>
            <a:endParaRPr lang="en-US" sz="2000" b="1" dirty="0">
              <a:solidFill>
                <a:schemeClr val="tx1"/>
              </a:solidFill>
              <a:latin typeface="Times New Roman" panose="02020603050405020304" pitchFamily="18" charset="0"/>
              <a:cs typeface="Times New Roman" panose="02020603050405020304" pitchFamily="18" charset="0"/>
            </a:endParaRPr>
          </a:p>
          <a:p>
            <a:pPr algn="just"/>
            <a:endParaRPr lang="en-US" sz="1800" b="1" dirty="0">
              <a:latin typeface="Times New Roman" panose="02020603050405020304" pitchFamily="18" charset="0"/>
              <a:cs typeface="Times New Roman" panose="02020603050405020304" pitchFamily="18" charset="0"/>
            </a:endParaRPr>
          </a:p>
          <a:p>
            <a:pPr algn="just"/>
            <a:r>
              <a:rPr lang="id-ID" sz="1800" b="1" dirty="0">
                <a:latin typeface="Times New Roman" panose="02020603050405020304" pitchFamily="18" charset="0"/>
                <a:cs typeface="Times New Roman" panose="02020603050405020304" pitchFamily="18" charset="0"/>
              </a:rPr>
              <a:t>Perawi Hadits dari para shahabat  :</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Abu Hurairah RA 5374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Abdullah Bin Umar RA 2630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Anas bin Malik 2286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Aisyah Binti Abu Bakar 2210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Abdullah bin Abbas 1660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Jabir bin Abdillah 1540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Abu Sa’id Al Hudri 1170 Hadits</a:t>
            </a:r>
          </a:p>
        </p:txBody>
      </p:sp>
      <p:sp>
        <p:nvSpPr>
          <p:cNvPr id="3" name="Title 1">
            <a:extLst>
              <a:ext uri="{FF2B5EF4-FFF2-40B4-BE49-F238E27FC236}">
                <a16:creationId xmlns:a16="http://schemas.microsoft.com/office/drawing/2014/main" xmlns="" id="{7FA6943C-8144-FBD7-35BE-43F149C6028E}"/>
              </a:ext>
            </a:extLst>
          </p:cNvPr>
          <p:cNvSpPr txBox="1">
            <a:spLocks/>
          </p:cNvSpPr>
          <p:nvPr/>
        </p:nvSpPr>
        <p:spPr>
          <a:xfrm>
            <a:off x="4765409" y="615619"/>
            <a:ext cx="3888432" cy="260900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d-ID" sz="1800" b="1" dirty="0">
                <a:latin typeface="Times New Roman" panose="02020603050405020304" pitchFamily="18" charset="0"/>
                <a:cs typeface="Times New Roman" panose="02020603050405020304" pitchFamily="18" charset="0"/>
              </a:rPr>
              <a:t>Perawi Hadits dari para Tabi’in :</a:t>
            </a:r>
          </a:p>
          <a:p>
            <a:pPr algn="l" fontAlgn="base"/>
            <a:r>
              <a:rPr lang="id-ID" sz="1800" dirty="0">
                <a:latin typeface="Times New Roman" panose="02020603050405020304" pitchFamily="18" charset="0"/>
                <a:cs typeface="Times New Roman" panose="02020603050405020304" pitchFamily="18" charset="0"/>
              </a:rPr>
              <a:t>1. SA'ID BIN MUSAYYAB</a:t>
            </a:r>
          </a:p>
          <a:p>
            <a:pPr algn="l" fontAlgn="base"/>
            <a:r>
              <a:rPr lang="id-ID" sz="1800" dirty="0">
                <a:latin typeface="Times New Roman" panose="02020603050405020304" pitchFamily="18" charset="0"/>
                <a:cs typeface="Times New Roman" panose="02020603050405020304" pitchFamily="18" charset="0"/>
              </a:rPr>
              <a:t>2. URWAH BIN ZUBAIR</a:t>
            </a:r>
          </a:p>
          <a:p>
            <a:pPr algn="l" fontAlgn="base"/>
            <a:r>
              <a:rPr lang="id-ID" sz="1800" dirty="0">
                <a:latin typeface="Times New Roman" panose="02020603050405020304" pitchFamily="18" charset="0"/>
                <a:cs typeface="Times New Roman" panose="02020603050405020304" pitchFamily="18" charset="0"/>
              </a:rPr>
              <a:t>3. NAFI' AL MADANI</a:t>
            </a:r>
          </a:p>
          <a:p>
            <a:pPr algn="l" fontAlgn="base"/>
            <a:r>
              <a:rPr lang="id-ID" sz="1800" dirty="0">
                <a:latin typeface="Times New Roman" panose="02020603050405020304" pitchFamily="18" charset="0"/>
                <a:cs typeface="Times New Roman" panose="02020603050405020304" pitchFamily="18" charset="0"/>
              </a:rPr>
              <a:t>4. HASAN AL BASHRI</a:t>
            </a:r>
          </a:p>
          <a:p>
            <a:pPr algn="l" fontAlgn="base"/>
            <a:r>
              <a:rPr lang="id-ID" sz="1800" dirty="0">
                <a:latin typeface="Times New Roman" panose="02020603050405020304" pitchFamily="18" charset="0"/>
                <a:cs typeface="Times New Roman" panose="02020603050405020304" pitchFamily="18" charset="0"/>
              </a:rPr>
              <a:t>5. MUHAMMAD IBNU SIRIN</a:t>
            </a:r>
          </a:p>
          <a:p>
            <a:pPr algn="l" fontAlgn="base"/>
            <a:r>
              <a:rPr lang="id-ID" sz="1800" dirty="0">
                <a:latin typeface="Times New Roman" panose="02020603050405020304" pitchFamily="18" charset="0"/>
                <a:cs typeface="Times New Roman" panose="02020603050405020304" pitchFamily="18" charset="0"/>
              </a:rPr>
              <a:t>6. MUHAMMAD IBNU SYIHAB AZ ZUHRI</a:t>
            </a:r>
          </a:p>
          <a:p>
            <a:pPr algn="l" fontAlgn="base"/>
            <a:endParaRPr lang="id-ID" sz="18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05A64600-E12E-A258-2CCE-2FBF2052EEA6}"/>
              </a:ext>
            </a:extLst>
          </p:cNvPr>
          <p:cNvSpPr txBox="1">
            <a:spLocks/>
          </p:cNvSpPr>
          <p:nvPr/>
        </p:nvSpPr>
        <p:spPr>
          <a:xfrm>
            <a:off x="711633" y="3877761"/>
            <a:ext cx="7892815" cy="251166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r>
              <a:rPr lang="id-ID" sz="1800" b="1" dirty="0">
                <a:latin typeface="Arial" pitchFamily="34" charset="0"/>
                <a:cs typeface="Arial" pitchFamily="34" charset="0"/>
              </a:rPr>
              <a:t>Imam Hadits dari ulama </a:t>
            </a:r>
          </a:p>
          <a:p>
            <a:pPr algn="l" fontAlgn="base"/>
            <a:r>
              <a:rPr lang="id-ID" sz="1800" dirty="0"/>
              <a:t>1. </a:t>
            </a:r>
            <a:r>
              <a:rPr lang="pt-BR" sz="1800" dirty="0"/>
              <a:t>IMAM BUKHARI (194-256 H/ 773-835 M)</a:t>
            </a:r>
            <a:r>
              <a:rPr lang="id-ID" sz="1800" dirty="0"/>
              <a:t> 600.000 Hadits, Kitab Shohih Bukhori</a:t>
            </a:r>
          </a:p>
          <a:p>
            <a:pPr algn="l" fontAlgn="base"/>
            <a:r>
              <a:rPr lang="id-ID" sz="1800" dirty="0"/>
              <a:t>2. </a:t>
            </a:r>
            <a:r>
              <a:rPr lang="pt-BR" sz="1800" dirty="0"/>
              <a:t>IMAM MUSLIM (204-261 H/ 783-840 M)</a:t>
            </a:r>
            <a:r>
              <a:rPr lang="id-ID" sz="1800" dirty="0"/>
              <a:t> Kitab Shohih Muslim</a:t>
            </a:r>
            <a:endParaRPr lang="pt-BR" sz="1800" dirty="0"/>
          </a:p>
          <a:p>
            <a:pPr algn="l" fontAlgn="base"/>
            <a:r>
              <a:rPr lang="id-ID" sz="1800" dirty="0"/>
              <a:t>3. </a:t>
            </a:r>
            <a:r>
              <a:rPr lang="pt-BR" sz="1800" dirty="0"/>
              <a:t>IMAM ABU DAWUD (202-275 H/ 817-889 M)</a:t>
            </a:r>
            <a:r>
              <a:rPr lang="id-ID" sz="1800" dirty="0"/>
              <a:t> Sunan Abu Dawud</a:t>
            </a:r>
            <a:endParaRPr lang="pt-BR" sz="1800" dirty="0"/>
          </a:p>
          <a:p>
            <a:pPr algn="l" fontAlgn="base"/>
            <a:r>
              <a:rPr lang="id-ID" sz="1800" dirty="0"/>
              <a:t>4. IMAM AT-TIRMIDZI (209-279 H/ 824-892 M) Kitab Sunan Tirmidzi</a:t>
            </a:r>
          </a:p>
          <a:p>
            <a:pPr algn="l" fontAlgn="base"/>
            <a:r>
              <a:rPr lang="id-ID" sz="1800" dirty="0"/>
              <a:t>5. </a:t>
            </a:r>
            <a:r>
              <a:rPr lang="pt-BR" sz="1800" dirty="0"/>
              <a:t>IMAM AN-NASA’I (215-303 H/ 830-915 M)</a:t>
            </a:r>
            <a:r>
              <a:rPr lang="id-ID" sz="1800" dirty="0"/>
              <a:t> Kitab Sunan Nasa’i</a:t>
            </a:r>
            <a:endParaRPr lang="pt-BR" sz="1800" dirty="0"/>
          </a:p>
          <a:p>
            <a:pPr algn="l" fontAlgn="base"/>
            <a:r>
              <a:rPr lang="id-ID" sz="1800" dirty="0"/>
              <a:t>6. </a:t>
            </a:r>
            <a:r>
              <a:rPr lang="pt-BR" sz="1800" dirty="0"/>
              <a:t>IMAM IBNU MAJAH (209-273 H/ 824-887 M)</a:t>
            </a:r>
            <a:r>
              <a:rPr lang="id-ID" sz="1800" dirty="0"/>
              <a:t> Kitab Sunan Ibnu Majah</a:t>
            </a:r>
            <a:endParaRPr lang="pt-BR" sz="1800" dirty="0"/>
          </a:p>
          <a:p>
            <a:pPr algn="l" fontAlgn="base"/>
            <a:r>
              <a:rPr lang="id-ID" sz="1800" dirty="0"/>
              <a:t>7. </a:t>
            </a:r>
            <a:r>
              <a:rPr lang="pt-BR" sz="1800" dirty="0"/>
              <a:t>IMAM AHMAD (164-241 H/ 780-855 M)</a:t>
            </a:r>
            <a:r>
              <a:rPr lang="id-ID" sz="1800" dirty="0"/>
              <a:t> Kitab Sunan Ahmad</a:t>
            </a:r>
            <a:endParaRPr lang="id-ID" sz="1800" dirty="0">
              <a:latin typeface="Arial" pitchFamily="34" charset="0"/>
              <a:cs typeface="Arial" pitchFamily="34" charset="0"/>
            </a:endParaRPr>
          </a:p>
        </p:txBody>
      </p:sp>
    </p:spTree>
    <p:extLst>
      <p:ext uri="{BB962C8B-B14F-4D97-AF65-F5344CB8AC3E}">
        <p14:creationId xmlns:p14="http://schemas.microsoft.com/office/powerpoint/2010/main" val="3468431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toh Kitab Karya Ulama yang Berisi Periwayatan Hadits – Al I'tishom">
            <a:extLst>
              <a:ext uri="{FF2B5EF4-FFF2-40B4-BE49-F238E27FC236}">
                <a16:creationId xmlns:a16="http://schemas.microsoft.com/office/drawing/2014/main" xmlns="" id="{9871E18B-1FC5-CF21-E5F1-88AA900C6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8B78347F-5E90-3372-26A8-E14AFEE76503}"/>
              </a:ext>
            </a:extLst>
          </p:cNvPr>
          <p:cNvSpPr/>
          <p:nvPr/>
        </p:nvSpPr>
        <p:spPr>
          <a:xfrm>
            <a:off x="467544" y="404664"/>
            <a:ext cx="6120680" cy="6370975"/>
          </a:xfrm>
          <a:prstGeom prst="rect">
            <a:avLst/>
          </a:prstGeom>
        </p:spPr>
        <p:txBody>
          <a:bodyPr wrap="square">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7. Kesimpulan</a:t>
            </a:r>
            <a:r>
              <a:rPr lang="en-US" sz="2000" b="1" dirty="0">
                <a:solidFill>
                  <a:srgbClr val="002060"/>
                </a:solidFill>
                <a:latin typeface="Times New Roman" panose="02020603050405020304" pitchFamily="18" charset="0"/>
                <a:cs typeface="Times New Roman" panose="02020603050405020304" pitchFamily="18" charset="0"/>
              </a:rPr>
              <a:t> </a:t>
            </a:r>
          </a:p>
          <a:p>
            <a:pPr algn="just"/>
            <a:endParaRPr lang="en-US" sz="2000" b="1" dirty="0">
              <a:solidFill>
                <a:srgbClr val="002060"/>
              </a:solidFill>
              <a:latin typeface="Times New Roman" panose="02020603050405020304" pitchFamily="18" charset="0"/>
              <a:cs typeface="Times New Roman" panose="02020603050405020304" pitchFamily="18" charset="0"/>
            </a:endParaRPr>
          </a:p>
          <a:p>
            <a:pPr algn="just"/>
            <a:r>
              <a:rPr lang="en-ID" sz="2000" b="0" i="0" dirty="0" err="1">
                <a:solidFill>
                  <a:srgbClr val="002060"/>
                </a:solidFill>
                <a:effectLst/>
                <a:latin typeface="Times New Roman" panose="02020603050405020304" pitchFamily="18" charset="0"/>
                <a:cs typeface="Times New Roman" panose="02020603050405020304" pitchFamily="18" charset="0"/>
              </a:rPr>
              <a:t>Pengertian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Hadits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adalah</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segala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ucapan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perbuatan</a:t>
            </a:r>
            <a:r>
              <a:rPr lang="en-ID" sz="2000" b="0" i="0" dirty="0">
                <a:solidFill>
                  <a:srgbClr val="002060"/>
                </a:solidFill>
                <a:effectLst/>
                <a:latin typeface="Times New Roman" panose="02020603050405020304" pitchFamily="18" charset="0"/>
                <a:cs typeface="Times New Roman" panose="02020603050405020304" pitchFamily="18" charset="0"/>
              </a:rPr>
              <a:t> dan </a:t>
            </a:r>
            <a:r>
              <a:rPr lang="en-ID" sz="2000" b="0" i="0" dirty="0" err="1">
                <a:solidFill>
                  <a:srgbClr val="002060"/>
                </a:solidFill>
                <a:effectLst/>
                <a:latin typeface="Times New Roman" panose="02020603050405020304" pitchFamily="18" charset="0"/>
                <a:cs typeface="Times New Roman" panose="02020603050405020304" pitchFamily="18" charset="0"/>
              </a:rPr>
              <a:t>Taqrir</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dirty="0">
                <a:solidFill>
                  <a:srgbClr val="002060"/>
                </a:solidFill>
                <a:latin typeface="Times New Roman" panose="02020603050405020304" pitchFamily="18" charset="0"/>
                <a:cs typeface="Times New Roman" panose="02020603050405020304" pitchFamily="18" charset="0"/>
              </a:rPr>
              <a:t>Nabi Muhammad SAW, </a:t>
            </a:r>
            <a:r>
              <a:rPr lang="id-ID" sz="2000" dirty="0">
                <a:solidFill>
                  <a:srgbClr val="002060"/>
                </a:solidFill>
                <a:latin typeface="Times New Roman" panose="02020603050405020304" pitchFamily="18" charset="0"/>
                <a:cs typeface="Times New Roman" panose="02020603050405020304" pitchFamily="18" charset="0"/>
              </a:rPr>
              <a:t>Sejarah perkembangan hadits di tempuh dalam tujuh periode</a:t>
            </a:r>
            <a:r>
              <a:rPr lang="en-US" sz="2000" dirty="0">
                <a:solidFill>
                  <a:srgbClr val="002060"/>
                </a:solidFill>
                <a:latin typeface="Times New Roman" panose="02020603050405020304" pitchFamily="18" charset="0"/>
                <a:cs typeface="Times New Roman" panose="02020603050405020304" pitchFamily="18" charset="0"/>
              </a:rPr>
              <a:t>, </a:t>
            </a:r>
            <a:r>
              <a:rPr lang="id-ID" sz="2000" dirty="0">
                <a:solidFill>
                  <a:srgbClr val="002060"/>
                </a:solidFill>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Hadits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dalam</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hukum</a:t>
            </a:r>
            <a:r>
              <a:rPr lang="en-ID" sz="2000" b="0" i="0" dirty="0">
                <a:solidFill>
                  <a:srgbClr val="002060"/>
                </a:solidFill>
                <a:effectLst/>
                <a:latin typeface="Times New Roman" panose="02020603050405020304" pitchFamily="18" charset="0"/>
                <a:cs typeface="Times New Roman" panose="02020603050405020304" pitchFamily="18" charset="0"/>
              </a:rPr>
              <a:t> Islam  </a:t>
            </a:r>
            <a:r>
              <a:rPr lang="en-ID" sz="2000" b="0" i="0" dirty="0" err="1">
                <a:solidFill>
                  <a:srgbClr val="002060"/>
                </a:solidFill>
                <a:effectLst/>
                <a:latin typeface="Times New Roman" panose="02020603050405020304" pitchFamily="18" charset="0"/>
                <a:cs typeface="Times New Roman" panose="02020603050405020304" pitchFamily="18" charset="0"/>
              </a:rPr>
              <a:t>sebagai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1" dirty="0" err="1">
                <a:solidFill>
                  <a:srgbClr val="002060"/>
                </a:solidFill>
                <a:effectLst/>
                <a:latin typeface="Times New Roman" panose="02020603050405020304" pitchFamily="18" charset="0"/>
                <a:cs typeface="Times New Roman" panose="02020603050405020304" pitchFamily="18" charset="0"/>
              </a:rPr>
              <a:t>mashdarun</a:t>
            </a:r>
            <a:r>
              <a:rPr lang="en-ID" sz="2000" b="0" i="1" dirty="0">
                <a:solidFill>
                  <a:srgbClr val="002060"/>
                </a:solidFill>
                <a:effectLst/>
                <a:latin typeface="Times New Roman" panose="02020603050405020304" pitchFamily="18" charset="0"/>
                <a:cs typeface="Times New Roman" panose="02020603050405020304" pitchFamily="18" charset="0"/>
              </a:rPr>
              <a:t> </a:t>
            </a:r>
            <a:r>
              <a:rPr lang="en-ID" sz="2000" b="0" i="1" dirty="0" err="1">
                <a:solidFill>
                  <a:srgbClr val="002060"/>
                </a:solidFill>
                <a:effectLst/>
                <a:latin typeface="Times New Roman" panose="02020603050405020304" pitchFamily="18" charset="0"/>
                <a:cs typeface="Times New Roman" panose="02020603050405020304" pitchFamily="18" charset="0"/>
              </a:rPr>
              <a:t>tsanin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sumber</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kedua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setelah</a:t>
            </a:r>
            <a:r>
              <a:rPr lang="en-ID" sz="2000" b="0" i="0" dirty="0">
                <a:solidFill>
                  <a:srgbClr val="002060"/>
                </a:solidFill>
                <a:effectLst/>
                <a:latin typeface="Times New Roman" panose="02020603050405020304" pitchFamily="18" charset="0"/>
                <a:cs typeface="Times New Roman" panose="02020603050405020304" pitchFamily="18" charset="0"/>
              </a:rPr>
              <a:t> Al-Quran. </a:t>
            </a:r>
            <a:r>
              <a:rPr lang="en-ID" sz="2000" dirty="0" err="1">
                <a:solidFill>
                  <a:srgbClr val="002060"/>
                </a:solidFill>
                <a:latin typeface="Times New Roman" panose="02020603050405020304" pitchFamily="18" charset="0"/>
                <a:cs typeface="Times New Roman" panose="02020603050405020304" pitchFamily="18" charset="0"/>
              </a:rPr>
              <a:t>Hadits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berfungsi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sebagai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penjelas</a:t>
            </a:r>
            <a:r>
              <a:rPr lang="en-ID" sz="2000" b="0" i="0" dirty="0">
                <a:solidFill>
                  <a:srgbClr val="002060"/>
                </a:solidFill>
                <a:effectLst/>
                <a:latin typeface="Times New Roman" panose="02020603050405020304" pitchFamily="18" charset="0"/>
                <a:cs typeface="Times New Roman" panose="02020603050405020304" pitchFamily="18" charset="0"/>
              </a:rPr>
              <a:t> dan </a:t>
            </a:r>
            <a:r>
              <a:rPr lang="en-ID" sz="2000" b="0" i="0" dirty="0" err="1">
                <a:solidFill>
                  <a:srgbClr val="002060"/>
                </a:solidFill>
                <a:effectLst/>
                <a:latin typeface="Times New Roman" panose="02020603050405020304" pitchFamily="18" charset="0"/>
                <a:cs typeface="Times New Roman" panose="02020603050405020304" pitchFamily="18" charset="0"/>
              </a:rPr>
              <a:t>penyempurna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ajaran-ajaran</a:t>
            </a:r>
            <a:r>
              <a:rPr lang="en-ID" sz="2000" b="0" i="0" dirty="0">
                <a:solidFill>
                  <a:srgbClr val="002060"/>
                </a:solidFill>
                <a:effectLst/>
                <a:latin typeface="Times New Roman" panose="02020603050405020304" pitchFamily="18" charset="0"/>
                <a:cs typeface="Times New Roman" panose="02020603050405020304" pitchFamily="18" charset="0"/>
              </a:rPr>
              <a:t> Islam yang </a:t>
            </a:r>
            <a:r>
              <a:rPr lang="en-ID" sz="2000" b="0" i="0" dirty="0" err="1">
                <a:solidFill>
                  <a:srgbClr val="002060"/>
                </a:solidFill>
                <a:effectLst/>
                <a:latin typeface="Times New Roman" panose="02020603050405020304" pitchFamily="18" charset="0"/>
                <a:cs typeface="Times New Roman" panose="02020603050405020304" pitchFamily="18" charset="0"/>
              </a:rPr>
              <a:t>disebutkan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secara</a:t>
            </a:r>
            <a:r>
              <a:rPr lang="en-ID" sz="2000" b="0" i="0" dirty="0">
                <a:solidFill>
                  <a:srgbClr val="002060"/>
                </a:solidFill>
                <a:effectLst/>
                <a:latin typeface="Times New Roman" panose="02020603050405020304" pitchFamily="18" charset="0"/>
                <a:cs typeface="Times New Roman" panose="02020603050405020304" pitchFamily="18" charset="0"/>
              </a:rPr>
              <a:t> global </a:t>
            </a:r>
            <a:r>
              <a:rPr lang="en-ID" sz="2000" b="0" i="0" dirty="0" err="1">
                <a:solidFill>
                  <a:srgbClr val="002060"/>
                </a:solidFill>
                <a:effectLst/>
                <a:latin typeface="Times New Roman" panose="02020603050405020304" pitchFamily="18" charset="0"/>
                <a:cs typeface="Times New Roman" panose="02020603050405020304" pitchFamily="18" charset="0"/>
              </a:rPr>
              <a:t>dalam</a:t>
            </a:r>
            <a:r>
              <a:rPr lang="en-ID" sz="2000" b="0" i="0" dirty="0">
                <a:solidFill>
                  <a:srgbClr val="002060"/>
                </a:solidFill>
                <a:effectLst/>
                <a:latin typeface="Times New Roman" panose="02020603050405020304" pitchFamily="18" charset="0"/>
                <a:cs typeface="Times New Roman" panose="02020603050405020304" pitchFamily="18" charset="0"/>
              </a:rPr>
              <a:t> Al-Quran. Bisa </a:t>
            </a:r>
            <a:r>
              <a:rPr lang="en-ID" sz="2000" b="0" i="0" dirty="0" err="1">
                <a:solidFill>
                  <a:srgbClr val="002060"/>
                </a:solidFill>
                <a:effectLst/>
                <a:latin typeface="Times New Roman" panose="02020603050405020304" pitchFamily="18" charset="0"/>
                <a:cs typeface="Times New Roman" panose="02020603050405020304" pitchFamily="18" charset="0"/>
              </a:rPr>
              <a:t>dikatakan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bahwa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kebutuhan</a:t>
            </a:r>
            <a:r>
              <a:rPr lang="en-ID" sz="2000" b="0" i="0" dirty="0">
                <a:solidFill>
                  <a:srgbClr val="002060"/>
                </a:solidFill>
                <a:effectLst/>
                <a:latin typeface="Times New Roman" panose="02020603050405020304" pitchFamily="18" charset="0"/>
                <a:cs typeface="Times New Roman" panose="02020603050405020304" pitchFamily="18" charset="0"/>
              </a:rPr>
              <a:t> Al-Quran </a:t>
            </a:r>
            <a:r>
              <a:rPr lang="en-ID" sz="2000" b="0" i="0" dirty="0" err="1">
                <a:solidFill>
                  <a:srgbClr val="002060"/>
                </a:solidFill>
                <a:effectLst/>
                <a:latin typeface="Times New Roman" panose="02020603050405020304" pitchFamily="18" charset="0"/>
                <a:cs typeface="Times New Roman" panose="02020603050405020304" pitchFamily="18" charset="0"/>
              </a:rPr>
              <a:t>terhadap</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hadis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sebenarnya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jauh</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lebih</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besar</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ketimbang</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kebutuhan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hadis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terhadap</a:t>
            </a:r>
            <a:r>
              <a:rPr lang="en-ID" sz="2000" b="0" i="0" dirty="0">
                <a:solidFill>
                  <a:srgbClr val="002060"/>
                </a:solidFill>
                <a:effectLst/>
                <a:latin typeface="Times New Roman" panose="02020603050405020304" pitchFamily="18" charset="0"/>
                <a:cs typeface="Times New Roman" panose="02020603050405020304" pitchFamily="18" charset="0"/>
              </a:rPr>
              <a:t> Al-Quran.</a:t>
            </a:r>
          </a:p>
          <a:p>
            <a:pPr algn="just"/>
            <a:r>
              <a:rPr lang="en-ID" sz="2000" dirty="0">
                <a:solidFill>
                  <a:srgbClr val="002060"/>
                </a:solidFill>
                <a:latin typeface="Times New Roman" panose="02020603050405020304" pitchFamily="18" charset="0"/>
                <a:cs typeface="Times New Roman" panose="02020603050405020304" pitchFamily="18" charset="0"/>
              </a:rPr>
              <a:t>O</a:t>
            </a:r>
            <a:r>
              <a:rPr lang="en-ID" sz="2000" b="0" i="0" dirty="0">
                <a:solidFill>
                  <a:srgbClr val="002060"/>
                </a:solidFill>
                <a:effectLst/>
                <a:latin typeface="Times New Roman" panose="02020603050405020304" pitchFamily="18" charset="0"/>
                <a:cs typeface="Times New Roman" panose="02020603050405020304" pitchFamily="18" charset="0"/>
              </a:rPr>
              <a:t>rang Muslim </a:t>
            </a:r>
            <a:r>
              <a:rPr lang="en-ID" sz="2000" b="0" i="0" dirty="0" err="1">
                <a:solidFill>
                  <a:srgbClr val="002060"/>
                </a:solidFill>
                <a:effectLst/>
                <a:latin typeface="Times New Roman" panose="02020603050405020304" pitchFamily="18" charset="0"/>
                <a:cs typeface="Times New Roman" panose="02020603050405020304" pitchFamily="18" charset="0"/>
              </a:rPr>
              <a:t>tidak</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dibenarkan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untuk</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mengambil</a:t>
            </a:r>
            <a:r>
              <a:rPr lang="en-ID" sz="2000" b="0" i="0" dirty="0">
                <a:solidFill>
                  <a:srgbClr val="002060"/>
                </a:solidFill>
                <a:effectLst/>
                <a:latin typeface="Times New Roman" panose="02020603050405020304" pitchFamily="18" charset="0"/>
                <a:cs typeface="Times New Roman" panose="02020603050405020304" pitchFamily="18" charset="0"/>
              </a:rPr>
              <a:t> salah </a:t>
            </a:r>
            <a:r>
              <a:rPr lang="en-ID" sz="2000" b="0" i="0" dirty="0" err="1">
                <a:solidFill>
                  <a:srgbClr val="002060"/>
                </a:solidFill>
                <a:effectLst/>
                <a:latin typeface="Times New Roman" panose="02020603050405020304" pitchFamily="18" charset="0"/>
                <a:cs typeface="Times New Roman" panose="02020603050405020304" pitchFamily="18" charset="0"/>
              </a:rPr>
              <a:t>satu</a:t>
            </a:r>
            <a:r>
              <a:rPr lang="en-ID" sz="2000" b="0" i="0" dirty="0">
                <a:solidFill>
                  <a:srgbClr val="002060"/>
                </a:solidFill>
                <a:effectLst/>
                <a:latin typeface="Times New Roman" panose="02020603050405020304" pitchFamily="18" charset="0"/>
                <a:cs typeface="Times New Roman" panose="02020603050405020304" pitchFamily="18" charset="0"/>
              </a:rPr>
              <a:t> dan </a:t>
            </a:r>
            <a:r>
              <a:rPr lang="en-ID" sz="2000" b="0" i="0" dirty="0" err="1">
                <a:solidFill>
                  <a:srgbClr val="002060"/>
                </a:solidFill>
                <a:effectLst/>
                <a:latin typeface="Times New Roman" panose="02020603050405020304" pitchFamily="18" charset="0"/>
                <a:cs typeface="Times New Roman" panose="02020603050405020304" pitchFamily="18" charset="0"/>
              </a:rPr>
              <a:t>membuang</a:t>
            </a:r>
            <a:r>
              <a:rPr lang="en-ID" sz="2000" b="0" i="0" dirty="0">
                <a:solidFill>
                  <a:srgbClr val="002060"/>
                </a:solidFill>
                <a:effectLst/>
                <a:latin typeface="Times New Roman" panose="02020603050405020304" pitchFamily="18" charset="0"/>
                <a:cs typeface="Times New Roman" panose="02020603050405020304" pitchFamily="18" charset="0"/>
              </a:rPr>
              <a:t> yang </a:t>
            </a:r>
            <a:r>
              <a:rPr lang="en-ID" sz="2000" b="0" i="0" dirty="0" err="1">
                <a:solidFill>
                  <a:srgbClr val="002060"/>
                </a:solidFill>
                <a:effectLst/>
                <a:latin typeface="Times New Roman" panose="02020603050405020304" pitchFamily="18" charset="0"/>
                <a:cs typeface="Times New Roman" panose="02020603050405020304" pitchFamily="18" charset="0"/>
              </a:rPr>
              <a:t>lainnya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karena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keduanya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ibarat</a:t>
            </a:r>
            <a:r>
              <a:rPr lang="en-ID" sz="2000" b="0" i="0" dirty="0">
                <a:solidFill>
                  <a:srgbClr val="002060"/>
                </a:solidFill>
                <a:effectLst/>
                <a:latin typeface="Times New Roman" panose="02020603050405020304" pitchFamily="18" charset="0"/>
                <a:cs typeface="Times New Roman" panose="02020603050405020304" pitchFamily="18" charset="0"/>
              </a:rPr>
              <a:t> dua </a:t>
            </a:r>
            <a:r>
              <a:rPr lang="en-ID" sz="2000" b="0" i="0" dirty="0" err="1">
                <a:solidFill>
                  <a:srgbClr val="002060"/>
                </a:solidFill>
                <a:effectLst/>
                <a:latin typeface="Times New Roman" panose="02020603050405020304" pitchFamily="18" charset="0"/>
                <a:cs typeface="Times New Roman" panose="02020603050405020304" pitchFamily="18" charset="0"/>
              </a:rPr>
              <a:t>sisi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mata</a:t>
            </a:r>
            <a:r>
              <a:rPr lang="en-ID" sz="2000" b="0" i="0" dirty="0">
                <a:solidFill>
                  <a:srgbClr val="002060"/>
                </a:solidFill>
                <a:effectLst/>
                <a:latin typeface="Times New Roman" panose="02020603050405020304" pitchFamily="18" charset="0"/>
                <a:cs typeface="Times New Roman" panose="02020603050405020304" pitchFamily="18" charset="0"/>
              </a:rPr>
              <a:t> uang yang </a:t>
            </a:r>
            <a:r>
              <a:rPr lang="en-ID" sz="2000" b="0" i="0" dirty="0" err="1">
                <a:solidFill>
                  <a:srgbClr val="002060"/>
                </a:solidFill>
                <a:effectLst/>
                <a:latin typeface="Times New Roman" panose="02020603050405020304" pitchFamily="18" charset="0"/>
                <a:cs typeface="Times New Roman" panose="02020603050405020304" pitchFamily="18" charset="0"/>
              </a:rPr>
              <a:t>tidak</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bisa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dipisahkan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Untuk</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mengeluarkan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hukum</a:t>
            </a:r>
            <a:r>
              <a:rPr lang="en-ID" sz="2000" b="0" i="0" dirty="0">
                <a:solidFill>
                  <a:srgbClr val="002060"/>
                </a:solidFill>
                <a:effectLst/>
                <a:latin typeface="Times New Roman" panose="02020603050405020304" pitchFamily="18" charset="0"/>
                <a:cs typeface="Times New Roman" panose="02020603050405020304" pitchFamily="18" charset="0"/>
              </a:rPr>
              <a:t> Islam, </a:t>
            </a:r>
            <a:r>
              <a:rPr lang="en-ID" sz="2000" b="0" i="0" dirty="0" err="1">
                <a:solidFill>
                  <a:srgbClr val="002060"/>
                </a:solidFill>
                <a:effectLst/>
                <a:latin typeface="Times New Roman" panose="02020603050405020304" pitchFamily="18" charset="0"/>
                <a:cs typeface="Times New Roman" panose="02020603050405020304" pitchFamily="18" charset="0"/>
              </a:rPr>
              <a:t>pertama</a:t>
            </a:r>
            <a:r>
              <a:rPr lang="en-ID" sz="2000" b="0" i="0" dirty="0">
                <a:solidFill>
                  <a:srgbClr val="002060"/>
                </a:solidFill>
                <a:effectLst/>
                <a:latin typeface="Times New Roman" panose="02020603050405020304" pitchFamily="18" charset="0"/>
                <a:cs typeface="Times New Roman" panose="02020603050405020304" pitchFamily="18" charset="0"/>
              </a:rPr>
              <a:t> kali para ulama </a:t>
            </a:r>
            <a:r>
              <a:rPr lang="en-ID" sz="2000" b="0" i="0" dirty="0" err="1">
                <a:solidFill>
                  <a:srgbClr val="002060"/>
                </a:solidFill>
                <a:effectLst/>
                <a:latin typeface="Times New Roman" panose="02020603050405020304" pitchFamily="18" charset="0"/>
                <a:cs typeface="Times New Roman" panose="02020603050405020304" pitchFamily="18" charset="0"/>
              </a:rPr>
              <a:t>harus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menelitinya</a:t>
            </a:r>
            <a:r>
              <a:rPr lang="en-ID" sz="2000" b="0" i="0" dirty="0">
                <a:solidFill>
                  <a:srgbClr val="002060"/>
                </a:solidFill>
                <a:effectLst/>
                <a:latin typeface="Times New Roman" panose="02020603050405020304" pitchFamily="18" charset="0"/>
                <a:cs typeface="Times New Roman" panose="02020603050405020304" pitchFamily="18" charset="0"/>
              </a:rPr>
              <a:t> di </a:t>
            </a:r>
            <a:r>
              <a:rPr lang="en-ID" sz="2000" b="0" i="0" dirty="0" err="1">
                <a:solidFill>
                  <a:srgbClr val="002060"/>
                </a:solidFill>
                <a:effectLst/>
                <a:latin typeface="Times New Roman" panose="02020603050405020304" pitchFamily="18" charset="0"/>
                <a:cs typeface="Times New Roman" panose="02020603050405020304" pitchFamily="18" charset="0"/>
              </a:rPr>
              <a:t>dalam</a:t>
            </a:r>
            <a:r>
              <a:rPr lang="en-ID" sz="2000" b="0" i="0" dirty="0">
                <a:solidFill>
                  <a:srgbClr val="002060"/>
                </a:solidFill>
                <a:effectLst/>
                <a:latin typeface="Times New Roman" panose="02020603050405020304" pitchFamily="18" charset="0"/>
                <a:cs typeface="Times New Roman" panose="02020603050405020304" pitchFamily="18" charset="0"/>
              </a:rPr>
              <a:t> Al-Quran. </a:t>
            </a:r>
            <a:r>
              <a:rPr lang="en-ID" sz="2000" b="0" i="0" dirty="0" err="1">
                <a:solidFill>
                  <a:srgbClr val="002060"/>
                </a:solidFill>
                <a:effectLst/>
                <a:latin typeface="Times New Roman" panose="02020603050405020304" pitchFamily="18" charset="0"/>
                <a:cs typeface="Times New Roman" panose="02020603050405020304" pitchFamily="18" charset="0"/>
              </a:rPr>
              <a:t>Kemudian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setelah</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itu</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baru</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mencari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bandingan</a:t>
            </a:r>
            <a:r>
              <a:rPr lang="en-ID" sz="2000" b="0" i="0" dirty="0">
                <a:solidFill>
                  <a:srgbClr val="002060"/>
                </a:solidFill>
                <a:effectLst/>
                <a:latin typeface="Times New Roman" panose="02020603050405020304" pitchFamily="18" charset="0"/>
                <a:cs typeface="Times New Roman" panose="02020603050405020304" pitchFamily="18" charset="0"/>
              </a:rPr>
              <a:t> dan </a:t>
            </a:r>
            <a:r>
              <a:rPr lang="en-ID" sz="2000" b="0" i="0" dirty="0" err="1">
                <a:solidFill>
                  <a:srgbClr val="002060"/>
                </a:solidFill>
                <a:effectLst/>
                <a:latin typeface="Times New Roman" panose="02020603050405020304" pitchFamily="18" charset="0"/>
                <a:cs typeface="Times New Roman" panose="02020603050405020304" pitchFamily="18" charset="0"/>
              </a:rPr>
              <a:t>penjelasannya</a:t>
            </a:r>
            <a:r>
              <a:rPr lang="en-ID" sz="2000" b="0" i="0" dirty="0">
                <a:solidFill>
                  <a:srgbClr val="002060"/>
                </a:solidFill>
                <a:effectLst/>
                <a:latin typeface="Times New Roman" panose="02020603050405020304" pitchFamily="18" charset="0"/>
                <a:cs typeface="Times New Roman" panose="02020603050405020304" pitchFamily="18" charset="0"/>
              </a:rPr>
              <a:t> di </a:t>
            </a:r>
            <a:r>
              <a:rPr lang="en-ID" sz="2000" b="0" i="0" dirty="0" err="1">
                <a:solidFill>
                  <a:srgbClr val="002060"/>
                </a:solidFill>
                <a:effectLst/>
                <a:latin typeface="Times New Roman" panose="02020603050405020304" pitchFamily="18" charset="0"/>
                <a:cs typeface="Times New Roman" panose="02020603050405020304" pitchFamily="18" charset="0"/>
              </a:rPr>
              <a:t>dalam</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hadis-hadis</a:t>
            </a:r>
            <a:r>
              <a:rPr lang="en-ID" sz="2000" b="0" i="0" dirty="0">
                <a:solidFill>
                  <a:srgbClr val="002060"/>
                </a:solidFill>
                <a:effectLst/>
                <a:latin typeface="Times New Roman" panose="02020603050405020304" pitchFamily="18" charset="0"/>
                <a:cs typeface="Times New Roman" panose="02020603050405020304" pitchFamily="18" charset="0"/>
              </a:rPr>
              <a:t> Nabi </a:t>
            </a:r>
            <a:r>
              <a:rPr lang="en-ID" sz="2000" b="0" i="0" dirty="0" err="1">
                <a:solidFill>
                  <a:srgbClr val="002060"/>
                </a:solidFill>
                <a:effectLst/>
                <a:latin typeface="Times New Roman" panose="02020603050405020304" pitchFamily="18" charset="0"/>
                <a:cs typeface="Times New Roman" panose="02020603050405020304" pitchFamily="18" charset="0"/>
              </a:rPr>
              <a:t>karena</a:t>
            </a:r>
            <a:r>
              <a:rPr lang="en-ID" sz="2000" b="0" i="0" dirty="0">
                <a:solidFill>
                  <a:srgbClr val="002060"/>
                </a:solidFill>
                <a:effectLst/>
                <a:latin typeface="Times New Roman" panose="02020603050405020304" pitchFamily="18" charset="0"/>
                <a:cs typeface="Times New Roman" panose="02020603050405020304" pitchFamily="18" charset="0"/>
              </a:rPr>
              <a:t> pada </a:t>
            </a:r>
            <a:r>
              <a:rPr lang="en-ID" sz="2000" b="0" i="0" dirty="0" err="1">
                <a:solidFill>
                  <a:srgbClr val="002060"/>
                </a:solidFill>
                <a:effectLst/>
                <a:latin typeface="Times New Roman" panose="02020603050405020304" pitchFamily="18" charset="0"/>
                <a:cs typeface="Times New Roman" panose="02020603050405020304" pitchFamily="18" charset="0"/>
              </a:rPr>
              <a:t>dasarnya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tidak</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satupun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ayat</a:t>
            </a:r>
            <a:r>
              <a:rPr lang="en-ID" sz="2000" b="0" i="0" dirty="0">
                <a:solidFill>
                  <a:srgbClr val="002060"/>
                </a:solidFill>
                <a:effectLst/>
                <a:latin typeface="Times New Roman" panose="02020603050405020304" pitchFamily="18" charset="0"/>
                <a:cs typeface="Times New Roman" panose="02020603050405020304" pitchFamily="18" charset="0"/>
              </a:rPr>
              <a:t> yang </a:t>
            </a:r>
            <a:r>
              <a:rPr lang="en-ID" sz="2000" b="0" i="0" dirty="0" err="1">
                <a:solidFill>
                  <a:srgbClr val="002060"/>
                </a:solidFill>
                <a:effectLst/>
                <a:latin typeface="Times New Roman" panose="02020603050405020304" pitchFamily="18" charset="0"/>
                <a:cs typeface="Times New Roman" panose="02020603050405020304" pitchFamily="18" charset="0"/>
              </a:rPr>
              <a:t>ada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dalam</a:t>
            </a:r>
            <a:r>
              <a:rPr lang="en-ID" sz="2000" b="0" i="0" dirty="0">
                <a:solidFill>
                  <a:srgbClr val="002060"/>
                </a:solidFill>
                <a:effectLst/>
                <a:latin typeface="Times New Roman" panose="02020603050405020304" pitchFamily="18" charset="0"/>
                <a:cs typeface="Times New Roman" panose="02020603050405020304" pitchFamily="18" charset="0"/>
              </a:rPr>
              <a:t> Al-Quran </a:t>
            </a:r>
            <a:r>
              <a:rPr lang="en-ID" sz="2000" b="0" i="0" dirty="0" err="1">
                <a:solidFill>
                  <a:srgbClr val="002060"/>
                </a:solidFill>
                <a:effectLst/>
                <a:latin typeface="Times New Roman" panose="02020603050405020304" pitchFamily="18" charset="0"/>
                <a:cs typeface="Times New Roman" panose="02020603050405020304" pitchFamily="18" charset="0"/>
              </a:rPr>
              <a:t>kecuali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dijelaskan</a:t>
            </a:r>
            <a:r>
              <a:rPr lang="en-ID" sz="2000" b="0" i="0" dirty="0">
                <a:solidFill>
                  <a:srgbClr val="002060"/>
                </a:solidFill>
                <a:effectLst/>
                <a:latin typeface="Times New Roman" panose="02020603050405020304" pitchFamily="18" charset="0"/>
                <a:cs typeface="Times New Roman" panose="02020603050405020304" pitchFamily="18" charset="0"/>
              </a:rPr>
              <a:t> oleh </a:t>
            </a:r>
            <a:r>
              <a:rPr lang="en-ID" sz="2000" b="0" i="0" dirty="0" err="1">
                <a:solidFill>
                  <a:srgbClr val="002060"/>
                </a:solidFill>
                <a:effectLst/>
                <a:latin typeface="Times New Roman" panose="02020603050405020304" pitchFamily="18" charset="0"/>
                <a:cs typeface="Times New Roman" panose="02020603050405020304" pitchFamily="18" charset="0"/>
              </a:rPr>
              <a:t>hadis-hadis</a:t>
            </a:r>
            <a:r>
              <a:rPr lang="en-ID" sz="2000" b="0" i="0" dirty="0">
                <a:solidFill>
                  <a:srgbClr val="002060"/>
                </a:solidFill>
                <a:effectLst/>
                <a:latin typeface="Times New Roman" panose="02020603050405020304" pitchFamily="18" charset="0"/>
                <a:cs typeface="Times New Roman" panose="02020603050405020304" pitchFamily="18" charset="0"/>
              </a:rPr>
              <a:t> Nabi.</a:t>
            </a:r>
            <a:endParaRPr lang="id-ID"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5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toh Kitab Karya Ulama yang Berisi Periwayatan Hadits – Al I'tishom">
            <a:extLst>
              <a:ext uri="{FF2B5EF4-FFF2-40B4-BE49-F238E27FC236}">
                <a16:creationId xmlns:a16="http://schemas.microsoft.com/office/drawing/2014/main" xmlns="" id="{77D4FB40-7AA3-9D06-BC83-00FB30447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89079DC0-B5C7-4E9B-2462-9A389B40DD96}"/>
              </a:ext>
            </a:extLst>
          </p:cNvPr>
          <p:cNvSpPr txBox="1">
            <a:spLocks/>
          </p:cNvSpPr>
          <p:nvPr/>
        </p:nvSpPr>
        <p:spPr>
          <a:xfrm>
            <a:off x="691031" y="2204864"/>
            <a:ext cx="6545265" cy="13681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8000" dirty="0">
                <a:latin typeface="Algerian" pitchFamily="82" charset="0"/>
                <a:cs typeface="Arial" pitchFamily="34" charset="0"/>
              </a:rPr>
              <a:t>Selesai....</a:t>
            </a:r>
          </a:p>
        </p:txBody>
      </p:sp>
    </p:spTree>
    <p:extLst>
      <p:ext uri="{BB962C8B-B14F-4D97-AF65-F5344CB8AC3E}">
        <p14:creationId xmlns:p14="http://schemas.microsoft.com/office/powerpoint/2010/main" val="43457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798" y="260648"/>
            <a:ext cx="7428124" cy="6001643"/>
          </a:xfrm>
          <a:prstGeom prst="rect">
            <a:avLst/>
          </a:prstGeom>
        </p:spPr>
        <p:txBody>
          <a:bodyPr wrap="square">
            <a:spAutoFit/>
          </a:bodyPr>
          <a:lstStyle/>
          <a:p>
            <a:pPr algn="just"/>
            <a:r>
              <a:rPr lang="id-ID" sz="1600" b="1" dirty="0">
                <a:latin typeface="Arial" pitchFamily="34" charset="0"/>
                <a:cs typeface="Arial" pitchFamily="34" charset="0"/>
              </a:rPr>
              <a:t>Penjelas :</a:t>
            </a:r>
          </a:p>
          <a:p>
            <a:pPr algn="just"/>
            <a:r>
              <a:rPr lang="id-ID" sz="1600" b="1" dirty="0">
                <a:latin typeface="Arial" pitchFamily="34" charset="0"/>
                <a:cs typeface="Arial" pitchFamily="34" charset="0"/>
              </a:rPr>
              <a:t>Hadist mutawatir </a:t>
            </a:r>
            <a:r>
              <a:rPr lang="id-ID" sz="1600" dirty="0">
                <a:latin typeface="Arial" pitchFamily="34" charset="0"/>
                <a:cs typeface="Arial" pitchFamily="34" charset="0"/>
              </a:rPr>
              <a:t>adalah hadist yang diriwayatkan oleh sekelompok orang dari beberapa sanad. Dan juga tidak terdapat kemungkinan bahwa mereka semua sepakat untuk berdusta mengenai hal terebut. Jadi hadist mutawatir memiliki beberapa sanad dan jumlah penutur pada tiap lapisan generasi (thaqabah) berimbang. Para ulama berbeda pendapat mengenai jumlah sanad minimum hadist mutawatir. Sebagian menetapkan 20 dan 40 orang pada tiap lapisan sanad. </a:t>
            </a:r>
          </a:p>
          <a:p>
            <a:pPr algn="just"/>
            <a:r>
              <a:rPr lang="id-ID" sz="1600" dirty="0">
                <a:latin typeface="Arial" pitchFamily="34" charset="0"/>
                <a:cs typeface="Arial" pitchFamily="34" charset="0"/>
              </a:rPr>
              <a:t>Hadist mutawatir dapat dibedakan menjadi 2 macam-macam hadist, yakni:</a:t>
            </a:r>
          </a:p>
          <a:p>
            <a:pPr algn="just"/>
            <a:r>
              <a:rPr lang="id-ID" sz="1600" dirty="0">
                <a:latin typeface="Arial" pitchFamily="34" charset="0"/>
                <a:cs typeface="Arial" pitchFamily="34" charset="0"/>
              </a:rPr>
              <a:t>a. Mutawatir lafzhy, yang merupakan lafaz redaksional sama pada tiap riwayat.</a:t>
            </a:r>
          </a:p>
          <a:p>
            <a:pPr algn="just"/>
            <a:r>
              <a:rPr lang="id-ID" sz="1600" dirty="0">
                <a:latin typeface="Arial" pitchFamily="34" charset="0"/>
                <a:cs typeface="Arial" pitchFamily="34" charset="0"/>
              </a:rPr>
              <a:t>b. Mutawatir  Ma’nawy, yang dimana pada redaksional terdapat perbedaan namun makna    sama pada tiap riwayat.</a:t>
            </a:r>
          </a:p>
          <a:p>
            <a:pPr algn="just"/>
            <a:endParaRPr lang="id-ID" sz="1600" b="1" dirty="0">
              <a:latin typeface="Arial" pitchFamily="34" charset="0"/>
              <a:cs typeface="Arial" pitchFamily="34" charset="0"/>
            </a:endParaRPr>
          </a:p>
          <a:p>
            <a:pPr algn="just"/>
            <a:r>
              <a:rPr lang="id-ID" sz="1600" b="1" dirty="0">
                <a:latin typeface="Arial" pitchFamily="34" charset="0"/>
                <a:cs typeface="Arial" pitchFamily="34" charset="0"/>
              </a:rPr>
              <a:t>Hadist Ahad</a:t>
            </a:r>
            <a:endParaRPr lang="id-ID" sz="1600" dirty="0">
              <a:latin typeface="Arial" pitchFamily="34" charset="0"/>
              <a:cs typeface="Arial" pitchFamily="34" charset="0"/>
            </a:endParaRPr>
          </a:p>
          <a:p>
            <a:pPr algn="just"/>
            <a:r>
              <a:rPr lang="id-ID" sz="1600" dirty="0">
                <a:latin typeface="Arial" pitchFamily="34" charset="0"/>
                <a:cs typeface="Arial" pitchFamily="34" charset="0"/>
              </a:rPr>
              <a:t>Hadist ahad adalah hadist yang diriwayatkan oleh sekelompok orang namun tidak mencapai tingkatan mutawatir. Hadist ahad dibedakan menjadi tiga macam-macam hadist, antara lain:</a:t>
            </a:r>
          </a:p>
          <a:p>
            <a:pPr algn="just"/>
            <a:r>
              <a:rPr lang="id-ID" sz="1600" dirty="0">
                <a:latin typeface="Arial" pitchFamily="34" charset="0"/>
                <a:cs typeface="Arial" pitchFamily="34" charset="0"/>
              </a:rPr>
              <a:t>a. Gharib: bila hanya terdapat satu jalur sanad. Pada salah satu lapisan terdapat hanya satu penutur, meski pada lapisan lain mungkin terdapat banyak penutur.</a:t>
            </a:r>
          </a:p>
          <a:p>
            <a:pPr algn="just"/>
            <a:r>
              <a:rPr lang="id-ID" sz="1600" dirty="0">
                <a:latin typeface="Arial" pitchFamily="34" charset="0"/>
                <a:cs typeface="Arial" pitchFamily="34" charset="0"/>
              </a:rPr>
              <a:t>b.  Aziz: Bila terdapat dua jalur sanad. Dua penutur pada salah satu lapisan, pada lapisan lain lebih banyak.</a:t>
            </a:r>
          </a:p>
          <a:p>
            <a:pPr algn="just"/>
            <a:r>
              <a:rPr lang="id-ID" sz="1600" dirty="0">
                <a:latin typeface="Arial" pitchFamily="34" charset="0"/>
                <a:cs typeface="Arial" pitchFamily="34" charset="0"/>
              </a:rPr>
              <a:t>c. Masyhur: Bila terdapat lebih dari dua jalur sanad. tiga atau lebih penutur pada salah satu lapisan, dan pada lapisan lain lebih banyak. Namun, tidak mencapai derajat mutawatir. Dinamai juga hadits mustafidl.</a:t>
            </a:r>
          </a:p>
        </p:txBody>
      </p:sp>
    </p:spTree>
    <p:extLst>
      <p:ext uri="{BB962C8B-B14F-4D97-AF65-F5344CB8AC3E}">
        <p14:creationId xmlns:p14="http://schemas.microsoft.com/office/powerpoint/2010/main" val="823405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620688"/>
            <a:ext cx="7128792" cy="4524315"/>
          </a:xfrm>
          <a:prstGeom prst="rect">
            <a:avLst/>
          </a:prstGeom>
        </p:spPr>
        <p:txBody>
          <a:bodyPr wrap="square">
            <a:spAutoFit/>
          </a:bodyPr>
          <a:lstStyle/>
          <a:p>
            <a:pPr algn="just"/>
            <a:r>
              <a:rPr lang="id-ID" b="1" dirty="0"/>
              <a:t>Katagori Hadits / Assunnah</a:t>
            </a:r>
          </a:p>
          <a:p>
            <a:pPr algn="just"/>
            <a:r>
              <a:rPr lang="id-ID" b="1" dirty="0"/>
              <a:t>1. Hadits Sahih</a:t>
            </a:r>
            <a:endParaRPr lang="id-ID" dirty="0"/>
          </a:p>
          <a:p>
            <a:pPr algn="just"/>
            <a:r>
              <a:rPr lang="id-ID" dirty="0"/>
              <a:t>Macam-macam hadist adalah hadist Sahih. Hadits Sahih adalah tingkatan tertinggi penerimaan pada suatu hadits. Hadits sahih memenuhi persyaratan sebagai berikut:</a:t>
            </a:r>
          </a:p>
          <a:p>
            <a:pPr algn="just"/>
            <a:r>
              <a:rPr lang="id-ID" dirty="0"/>
              <a:t>a.    Sanadnya bersambung. Sanad ialah rantai periwayat hadits.</a:t>
            </a:r>
          </a:p>
          <a:p>
            <a:pPr algn="just"/>
            <a:r>
              <a:rPr lang="id-ID" dirty="0"/>
              <a:t>b.    Diriwayatkan oleh para penutur atau rawi yang adil, memiliki sifat istiqomah, berakhlak baik, tidak fasik, terjaga muruah(kehormatan)-nya, dan kuat ingatannya. Rawi adalah masing-masing orang yang menyampaikan hadits tersebut (contoh: Bukhari, Musaddad, Yahya, Syu'bah, Qatadah dan Anas).</a:t>
            </a:r>
          </a:p>
          <a:p>
            <a:pPr algn="just"/>
            <a:r>
              <a:rPr lang="id-ID" dirty="0"/>
              <a:t>c.    Pada saat menerima hadits, masing-masing rawi telah cukup umur (baligh) dan beragama Islam.</a:t>
            </a:r>
          </a:p>
          <a:p>
            <a:pPr algn="just"/>
            <a:r>
              <a:rPr lang="id-ID" dirty="0"/>
              <a:t>d.    Matannya tidak bertentangan serta tidak ada sebab tersembunyi atau tidak nyata yang mencacatkan hadist.</a:t>
            </a:r>
          </a:p>
          <a:p>
            <a:pPr algn="just"/>
            <a:endParaRPr lang="id-ID" dirty="0"/>
          </a:p>
        </p:txBody>
      </p:sp>
    </p:spTree>
    <p:extLst>
      <p:ext uri="{BB962C8B-B14F-4D97-AF65-F5344CB8AC3E}">
        <p14:creationId xmlns:p14="http://schemas.microsoft.com/office/powerpoint/2010/main" val="148158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74345"/>
            <a:ext cx="7128792" cy="3970318"/>
          </a:xfrm>
          <a:prstGeom prst="rect">
            <a:avLst/>
          </a:prstGeom>
        </p:spPr>
        <p:txBody>
          <a:bodyPr wrap="square">
            <a:spAutoFit/>
          </a:bodyPr>
          <a:lstStyle/>
          <a:p>
            <a:pPr algn="just"/>
            <a:r>
              <a:rPr lang="id-ID" b="1" dirty="0"/>
              <a:t>2. Hadist Hasan</a:t>
            </a:r>
            <a:endParaRPr lang="id-ID" dirty="0"/>
          </a:p>
          <a:p>
            <a:pPr algn="just"/>
            <a:r>
              <a:rPr lang="id-ID" dirty="0"/>
              <a:t>Macam-macam hadist yang lainnya adalah hadist Hasan. Jika hadist yang tersebut sanadnya bersambung, tetapi ada sedikit kelemahan pada rawi-rawinya. Misalnya diriwayatkan oleh rawi yang adil namun tidak sempurna ingatannya. Namun matanya tidak syadz atau cacat.</a:t>
            </a:r>
          </a:p>
          <a:p>
            <a:pPr algn="just"/>
            <a:r>
              <a:rPr lang="id-ID" b="1" dirty="0"/>
              <a:t>3. Hadist Dhaif</a:t>
            </a:r>
            <a:endParaRPr lang="id-ID" dirty="0"/>
          </a:p>
          <a:p>
            <a:pPr algn="just"/>
            <a:r>
              <a:rPr lang="id-ID" dirty="0"/>
              <a:t>Macam-macam hadist yang lainnya adalah hadist Dhaif. Hadist Dhaif adalah hadist yang sanadnya tidak bersambung (dapat berupa hadits mauquf, maqthu’, mursal, mu’allaq, mudallas, munqathi’ atau mu’dlal), atau diriwayatkan oleh orang yang tidak adil atau tidak kuat ingatannya, atau mengandung kejanggalan atau cacat.</a:t>
            </a:r>
          </a:p>
          <a:p>
            <a:pPr algn="just"/>
            <a:r>
              <a:rPr lang="id-ID" b="1" dirty="0"/>
              <a:t>4. Hadist Maudlu’</a:t>
            </a:r>
            <a:endParaRPr lang="id-ID" dirty="0"/>
          </a:p>
          <a:p>
            <a:pPr algn="just"/>
            <a:r>
              <a:rPr lang="id-ID" dirty="0"/>
              <a:t>Bila hadist dicurigai palsu atau buatan karena dalam rantai sanadnya dijumpai penutur yang dikenal sebagai pendusta.</a:t>
            </a:r>
          </a:p>
        </p:txBody>
      </p:sp>
    </p:spTree>
    <p:extLst>
      <p:ext uri="{BB962C8B-B14F-4D97-AF65-F5344CB8AC3E}">
        <p14:creationId xmlns:p14="http://schemas.microsoft.com/office/powerpoint/2010/main" val="3973551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4345"/>
            <a:ext cx="7704856" cy="5909310"/>
          </a:xfrm>
          <a:prstGeom prst="rect">
            <a:avLst/>
          </a:prstGeom>
        </p:spPr>
        <p:txBody>
          <a:bodyPr wrap="square">
            <a:spAutoFit/>
          </a:bodyPr>
          <a:lstStyle/>
          <a:p>
            <a:pPr algn="just"/>
            <a:r>
              <a:rPr lang="id-ID" b="1" dirty="0">
                <a:latin typeface="Arial" panose="020B0604020202020204" pitchFamily="34" charset="0"/>
                <a:cs typeface="Arial" panose="020B0604020202020204" pitchFamily="34" charset="0"/>
              </a:rPr>
              <a:t>5. Hadist Marfu’</a:t>
            </a:r>
            <a:endParaRPr lang="id-ID" dirty="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Hadist Marfu’ adalah hadist yang sanadnya berujung langsung pada Nabi Muhammad SAW.</a:t>
            </a:r>
          </a:p>
          <a:p>
            <a:pPr algn="just"/>
            <a:r>
              <a:rPr lang="id-ID" b="1" dirty="0">
                <a:latin typeface="Arial" panose="020B0604020202020204" pitchFamily="34" charset="0"/>
                <a:cs typeface="Arial" panose="020B0604020202020204" pitchFamily="34" charset="0"/>
              </a:rPr>
              <a:t>6. Hadist Mauquf</a:t>
            </a:r>
            <a:endParaRPr lang="id-ID" dirty="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Hadist Mauquf adalah hadist yang sanadnya terhenti pada para sahabat Nabi tanpa ada tanda-tanda baik secara perkataan maupun perbuatan yang menunjukkan derajat marfu. Sebagai contoh, Al Bukhari dalam kitab Al-Fara'id (hukum waris) menyampaikan bahwa Abu Bakar, Ibnu Abbas dan Ibnu Al-Zubair mengatakan:</a:t>
            </a:r>
          </a:p>
          <a:p>
            <a:pPr algn="just"/>
            <a:r>
              <a:rPr lang="id-ID" dirty="0">
                <a:latin typeface="Arial" panose="020B0604020202020204" pitchFamily="34" charset="0"/>
                <a:cs typeface="Arial" panose="020B0604020202020204" pitchFamily="34" charset="0"/>
              </a:rPr>
              <a:t>"Kakek adalah (diperlakukan seperti) ayah". Dan dalam pernyataan contoh itu tidak memiliki kejelasan, apakah berasal dari Nabi atau sekadar pendapat para sahabat. Akan tetapi jika ekspresi yang digunakan sahabat adalah seperti "Kami diperintahkan..", "Kami dilarang untuk...", "Kami terbiasa... jika sedang bersama Rasulullah", maka derajat hadist tersebut tidak lagi mauquf melainkan setara dengan marfu'</a:t>
            </a:r>
          </a:p>
          <a:p>
            <a:pPr algn="just"/>
            <a:r>
              <a:rPr lang="id-ID" b="1" dirty="0">
                <a:latin typeface="Arial" panose="020B0604020202020204" pitchFamily="34" charset="0"/>
                <a:cs typeface="Arial" panose="020B0604020202020204" pitchFamily="34" charset="0"/>
              </a:rPr>
              <a:t>7. Hadist Maqthu’</a:t>
            </a:r>
            <a:endParaRPr lang="id-ID" dirty="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Hadist Maqthu’ diartikan sebagai hadist yang sanadnya berujung pada para tabi'in (penerus) atau sebawahnya. Contoh hadist ini adalah:</a:t>
            </a:r>
          </a:p>
          <a:p>
            <a:pPr algn="just"/>
            <a:r>
              <a:rPr lang="id-ID" dirty="0">
                <a:latin typeface="Arial" panose="020B0604020202020204" pitchFamily="34" charset="0"/>
                <a:cs typeface="Arial" panose="020B0604020202020204" pitchFamily="34" charset="0"/>
              </a:rPr>
              <a:t>Imam Muslim meriwayatkan dalam pembukaan sahihnya bahwa Ibnu Sirin mengatakan: "Pengetahuan ini (hadits) adalah agama, maka berhati-hatilah kamu darimana kamu mengambil agamamu".</a:t>
            </a:r>
          </a:p>
        </p:txBody>
      </p:sp>
    </p:spTree>
    <p:extLst>
      <p:ext uri="{BB962C8B-B14F-4D97-AF65-F5344CB8AC3E}">
        <p14:creationId xmlns:p14="http://schemas.microsoft.com/office/powerpoint/2010/main" val="2775697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284" y="620688"/>
            <a:ext cx="7200800" cy="5909310"/>
          </a:xfrm>
          <a:prstGeom prst="rect">
            <a:avLst/>
          </a:prstGeom>
        </p:spPr>
        <p:txBody>
          <a:bodyPr wrap="square">
            <a:spAutoFit/>
          </a:bodyPr>
          <a:lstStyle/>
          <a:p>
            <a:pPr algn="just"/>
            <a:r>
              <a:rPr lang="id-ID" sz="1400" b="1" dirty="0">
                <a:latin typeface="Arial" pitchFamily="34" charset="0"/>
                <a:cs typeface="Arial" pitchFamily="34" charset="0"/>
              </a:rPr>
              <a:t>8. Hadist Musnad</a:t>
            </a:r>
            <a:endParaRPr lang="id-ID" sz="1400" dirty="0">
              <a:latin typeface="Arial" pitchFamily="34" charset="0"/>
              <a:cs typeface="Arial" pitchFamily="34" charset="0"/>
            </a:endParaRPr>
          </a:p>
          <a:p>
            <a:pPr algn="just"/>
            <a:r>
              <a:rPr lang="id-ID" sz="1400" dirty="0">
                <a:latin typeface="Arial" pitchFamily="34" charset="0"/>
                <a:cs typeface="Arial" pitchFamily="34" charset="0"/>
              </a:rPr>
              <a:t>Hadist yang tergolong musnad jika urutan sanad yang dimiliki tidak terpotong pada bagian tertentu. Urutan penutur memungkinkan terjadinya penyampaian hadits berdasarkan waktu dan kondisi, yakni rawi-rawi itu memang diyakini telah saling bertemu dan menyampaikan hadist. Hadits ini juga disebut muttashilus sanad atau maushul.</a:t>
            </a:r>
          </a:p>
          <a:p>
            <a:pPr algn="just"/>
            <a:r>
              <a:rPr lang="id-ID" sz="1400" dirty="0">
                <a:latin typeface="Arial" pitchFamily="34" charset="0"/>
                <a:cs typeface="Arial" pitchFamily="34" charset="0"/>
              </a:rPr>
              <a:t>Hadist Mursal, jika penutur 1 tidak dijumpai atau dengan kata lain seorang tabi'in menisbatkan langsung kepada Rasulullah SAW. Sebagai contoh, seorang tabi'in (penutur 2) mengatakan "Rasulullah berkata..." tanpa ia menjelaskan adanya sahabat yang menuturkan kepadanya).</a:t>
            </a:r>
          </a:p>
          <a:p>
            <a:pPr algn="just"/>
            <a:r>
              <a:rPr lang="id-ID" sz="1400" b="1" dirty="0">
                <a:latin typeface="Arial" pitchFamily="34" charset="0"/>
                <a:cs typeface="Arial" pitchFamily="34" charset="0"/>
              </a:rPr>
              <a:t>9. Hadist Munqathi’</a:t>
            </a:r>
            <a:endParaRPr lang="id-ID" sz="1400" dirty="0">
              <a:latin typeface="Arial" pitchFamily="34" charset="0"/>
              <a:cs typeface="Arial" pitchFamily="34" charset="0"/>
            </a:endParaRPr>
          </a:p>
          <a:p>
            <a:pPr algn="just"/>
            <a:r>
              <a:rPr lang="id-ID" sz="1400" dirty="0">
                <a:latin typeface="Arial" pitchFamily="34" charset="0"/>
                <a:cs typeface="Arial" pitchFamily="34" charset="0"/>
              </a:rPr>
              <a:t>Hadist ini berarti jika sanad putus pada salah satu penutur, atau pada dua penutur yang tidak berturutan, selain shahabi.</a:t>
            </a:r>
          </a:p>
          <a:p>
            <a:pPr algn="just"/>
            <a:r>
              <a:rPr lang="id-ID" sz="1400" b="1" dirty="0">
                <a:latin typeface="Arial" pitchFamily="34" charset="0"/>
                <a:cs typeface="Arial" pitchFamily="34" charset="0"/>
              </a:rPr>
              <a:t>10. Hadist Mu’dlal</a:t>
            </a:r>
            <a:endParaRPr lang="id-ID" sz="1400" dirty="0">
              <a:latin typeface="Arial" pitchFamily="34" charset="0"/>
              <a:cs typeface="Arial" pitchFamily="34" charset="0"/>
            </a:endParaRPr>
          </a:p>
          <a:p>
            <a:pPr algn="just"/>
            <a:r>
              <a:rPr lang="id-ID" sz="1400" dirty="0">
                <a:latin typeface="Arial" pitchFamily="34" charset="0"/>
                <a:cs typeface="Arial" pitchFamily="34" charset="0"/>
              </a:rPr>
              <a:t>Hadist mu'dlal berarti jika sanad terputus pada dua generasi penutur berturut-turut. Dan hadist Mu’allaq, jika sanad terputus pada penutur 5 hingga penutur 1, alias tidak ada sanadnya. Sebagai contoh, "Seorang pencatat hadist mengatakan, telah sampai kepadaku bahwa Rasulullah mengatakan...." tanpa ia menjelaskan sanad antara dirinya hingga Rasulullah.</a:t>
            </a:r>
          </a:p>
          <a:p>
            <a:pPr algn="just"/>
            <a:r>
              <a:rPr lang="id-ID" sz="1400" b="1" dirty="0">
                <a:latin typeface="Arial" pitchFamily="34" charset="0"/>
                <a:cs typeface="Arial" pitchFamily="34" charset="0"/>
              </a:rPr>
              <a:t>11. Hadist Mudallas</a:t>
            </a:r>
            <a:endParaRPr lang="id-ID" sz="1400" dirty="0">
              <a:latin typeface="Arial" pitchFamily="34" charset="0"/>
              <a:cs typeface="Arial" pitchFamily="34" charset="0"/>
            </a:endParaRPr>
          </a:p>
          <a:p>
            <a:pPr algn="just"/>
            <a:r>
              <a:rPr lang="id-ID" sz="1400" dirty="0">
                <a:latin typeface="Arial" pitchFamily="34" charset="0"/>
                <a:cs typeface="Arial" pitchFamily="34" charset="0"/>
              </a:rPr>
              <a:t>Untuk hadist ini dapat dicontohkan, bila salah satu rawi mengatakan "..si A berkata .." atau "Hadist ini dari si A.." tanpa ada kejelasan "..kepada saya.."; yakni tidak tegas menunjukkan bahwa hadist itu disampaikan kepadanya secara langsung. Bisa jadi antara rawi tersebut dengan si A ada rawi lain yang tidak terkenal, yang tidak disebutkan dalam sanad. Hadist ini disebut juga dengan hadist yang disembunyikan cacatnya karena diriwayatkan melalui sanad yang memberikan kesan seolah-olah tidak ada cacatnya. Padahal sebenarnya ada, atau dengan kata lain merupakan hadist yang ditutup-tutupi kelemahan sanadnya.</a:t>
            </a:r>
          </a:p>
        </p:txBody>
      </p:sp>
    </p:spTree>
    <p:extLst>
      <p:ext uri="{BB962C8B-B14F-4D97-AF65-F5344CB8AC3E}">
        <p14:creationId xmlns:p14="http://schemas.microsoft.com/office/powerpoint/2010/main" val="67368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toh Kitab Karya Ulama yang Berisi Periwayatan Hadits – Al I'tishom">
            <a:extLst>
              <a:ext uri="{FF2B5EF4-FFF2-40B4-BE49-F238E27FC236}">
                <a16:creationId xmlns:a16="http://schemas.microsoft.com/office/drawing/2014/main" xmlns="" id="{4B985D4A-79CD-9BEF-B75E-126F98EDB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E163EF1E-0F0A-10E3-C7FB-09CF65FE08AD}"/>
              </a:ext>
            </a:extLst>
          </p:cNvPr>
          <p:cNvSpPr txBox="1">
            <a:spLocks/>
          </p:cNvSpPr>
          <p:nvPr/>
        </p:nvSpPr>
        <p:spPr>
          <a:xfrm>
            <a:off x="363690" y="326713"/>
            <a:ext cx="5904656" cy="53285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000" b="1" dirty="0">
                <a:latin typeface="Times New Roman" panose="02020603050405020304" pitchFamily="18" charset="0"/>
                <a:cs typeface="Times New Roman" panose="02020603050405020304" pitchFamily="18" charset="0"/>
              </a:rPr>
              <a:t>1</a:t>
            </a:r>
            <a:r>
              <a:rPr lang="id-ID" sz="2000" b="1" dirty="0">
                <a:latin typeface="Times New Roman" panose="02020603050405020304" pitchFamily="18" charset="0"/>
                <a:cs typeface="Times New Roman" panose="02020603050405020304" pitchFamily="18" charset="0"/>
              </a:rPr>
              <a:t>. Sejarah Hadits / Assunnah</a:t>
            </a:r>
          </a:p>
          <a:p>
            <a:pPr algn="just"/>
            <a:endParaRPr lang="en-US" sz="2000" dirty="0">
              <a:latin typeface="Times New Roman" panose="02020603050405020304" pitchFamily="18" charset="0"/>
              <a:cs typeface="Times New Roman" panose="02020603050405020304" pitchFamily="18" charset="0"/>
            </a:endParaRPr>
          </a:p>
          <a:p>
            <a:pPr algn="just"/>
            <a:r>
              <a:rPr lang="id-ID" sz="2000" dirty="0">
                <a:latin typeface="Times New Roman" panose="02020603050405020304" pitchFamily="18" charset="0"/>
                <a:cs typeface="Times New Roman" panose="02020603050405020304" pitchFamily="18" charset="0"/>
              </a:rPr>
              <a:t>Sejarah perkembangan hadits di tempuh dalam tujuh periode :</a:t>
            </a:r>
          </a:p>
          <a:p>
            <a:pPr marL="342900" indent="-342900" algn="just">
              <a:buAutoNum type="arabicPeriod"/>
            </a:pPr>
            <a:r>
              <a:rPr lang="id-ID" sz="2000" dirty="0">
                <a:latin typeface="Times New Roman" panose="02020603050405020304" pitchFamily="18" charset="0"/>
                <a:cs typeface="Times New Roman" panose="02020603050405020304" pitchFamily="18" charset="0"/>
              </a:rPr>
              <a:t>Masa Wahyu dan pembentukan hukum serta dasar-dasar permulaan nabi diangkat hingga wafat (13 SH – 11 H)</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Khulafaurrasidin (12 H - 41 H)</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perkembangan mencari Hadits (41 H – Hingga akhir abad 1 H)</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pembukuan hadits dari akhir abad pertama hingga akhir.</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menyaring atau mentashihkan hadits awal abad ke tiga</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menyusun kitab-kitab hadits 656 H</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membuat kitab syarah hadits (656 H hingga sekarang).</a:t>
            </a:r>
          </a:p>
        </p:txBody>
      </p:sp>
    </p:spTree>
    <p:extLst>
      <p:ext uri="{BB962C8B-B14F-4D97-AF65-F5344CB8AC3E}">
        <p14:creationId xmlns:p14="http://schemas.microsoft.com/office/powerpoint/2010/main" val="118029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kelumit tentang Imam Malik - Seorang Sarjana Besar Hadis">
            <a:extLst>
              <a:ext uri="{FF2B5EF4-FFF2-40B4-BE49-F238E27FC236}">
                <a16:creationId xmlns:a16="http://schemas.microsoft.com/office/drawing/2014/main" xmlns="" id="{93723D98-E903-D693-A0E1-9B59850C80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03" y="0"/>
            <a:ext cx="931976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xmlns="" id="{02C8380E-CDAC-A2F7-8D67-6EAB197C02EB}"/>
              </a:ext>
            </a:extLst>
          </p:cNvPr>
          <p:cNvSpPr txBox="1">
            <a:spLocks/>
          </p:cNvSpPr>
          <p:nvPr/>
        </p:nvSpPr>
        <p:spPr>
          <a:xfrm>
            <a:off x="683568" y="119655"/>
            <a:ext cx="7992888" cy="583264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2000" b="1" dirty="0">
                <a:solidFill>
                  <a:schemeClr val="tx1"/>
                </a:solidFill>
                <a:latin typeface="Arial" pitchFamily="34" charset="0"/>
                <a:cs typeface="+mj-cs"/>
              </a:rPr>
              <a:t>2. </a:t>
            </a:r>
            <a:r>
              <a:rPr lang="id-ID" sz="2000" b="1" dirty="0">
                <a:solidFill>
                  <a:schemeClr val="tx1"/>
                </a:solidFill>
                <a:latin typeface="Arial" pitchFamily="34" charset="0"/>
                <a:cs typeface="+mj-cs"/>
              </a:rPr>
              <a:t>Pengertian Assunnah / Al-Hadits</a:t>
            </a:r>
          </a:p>
          <a:p>
            <a:pPr marL="0" indent="0" algn="just">
              <a:buNone/>
            </a:pPr>
            <a:r>
              <a:rPr lang="id-ID" sz="2000" dirty="0">
                <a:solidFill>
                  <a:schemeClr val="tx1"/>
                </a:solidFill>
                <a:latin typeface="Arial" pitchFamily="34" charset="0"/>
                <a:cs typeface="+mj-cs"/>
              </a:rPr>
              <a:t>Secara bahasa Assunnah artinya cara, Jalan, kebiasaan, tradisi.</a:t>
            </a:r>
          </a:p>
          <a:p>
            <a:pPr marL="0" indent="0" algn="just">
              <a:buNone/>
            </a:pPr>
            <a:r>
              <a:rPr lang="id-ID" sz="2000" dirty="0">
                <a:solidFill>
                  <a:schemeClr val="tx1"/>
                </a:solidFill>
                <a:latin typeface="Arial" pitchFamily="34" charset="0"/>
                <a:cs typeface="+mj-cs"/>
              </a:rPr>
              <a:t>Secara Etimologi menurut ‘Ajaj Al Khatib (1975), identik dengan Hadits, yaitu Informasi yang disandarkan kepada Rasulullah SAW, berupa ucapan, perbuatan, atau ke izinan (taqrir).</a:t>
            </a:r>
            <a:endParaRPr lang="en-US" sz="2400" b="1" dirty="0">
              <a:solidFill>
                <a:schemeClr val="tx1"/>
              </a:solidFill>
              <a:latin typeface="Arial" pitchFamily="34" charset="0"/>
              <a:cs typeface="+mj-cs"/>
            </a:endParaRPr>
          </a:p>
          <a:p>
            <a:pPr marL="0" indent="0" algn="just">
              <a:buNone/>
            </a:pPr>
            <a:r>
              <a:rPr lang="ar-SA" sz="2400" b="1" i="0" dirty="0">
                <a:solidFill>
                  <a:schemeClr val="tx1"/>
                </a:solidFill>
                <a:effectLst/>
                <a:latin typeface="__omar_6952f9"/>
                <a:cs typeface="+mj-cs"/>
              </a:rPr>
              <a:t>مَآ اَفَاۤءَ اللّٰهُ عَلٰى رَسُوْلِهٖ مِنْ اَهْلِ الْقُرٰى فَلِلّٰهِ وَلِلرَّسُوْلِ وَلِذِى الْقُرْبٰى وَالْيَتٰمٰى وَالْمَسٰكِيْنِ وَابْنِ السَّبِيْلِۙ كَيْ لَا يَكُوْنَ دُوْلَةً ۢ بَيْنَ الْاَغْنِيَاۤءِ مِنْكُمْۗ وَمَآ اٰتٰىكُمُ الرَّسُوْلُ فَخُذُوْهُ وَمَا نَهٰىكُمْ عَنْهُ فَانْتَهُوْاۚ وَاتَّقُوا اللّٰهَۗ اِنَّ اللّٰهَ شَدِيْدُ الْعِقَابِۘ ۝٧</a:t>
            </a:r>
            <a:r>
              <a:rPr lang="en-US" sz="2400" b="1" i="0" dirty="0">
                <a:solidFill>
                  <a:schemeClr val="tx1"/>
                </a:solidFill>
                <a:effectLst/>
                <a:latin typeface="__omar_6952f9"/>
                <a:cs typeface="+mj-cs"/>
              </a:rPr>
              <a:t>  </a:t>
            </a:r>
          </a:p>
          <a:p>
            <a:pPr marL="0" indent="0" algn="just">
              <a:buNone/>
            </a:pPr>
            <a:r>
              <a:rPr lang="en-ID" sz="2000" b="0" i="1" dirty="0" err="1">
                <a:solidFill>
                  <a:schemeClr val="tx1"/>
                </a:solidFill>
                <a:effectLst/>
                <a:latin typeface="__Inter_36bd41"/>
                <a:cs typeface="+mj-cs"/>
              </a:rPr>
              <a:t>Apa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saja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harta</a:t>
            </a:r>
            <a:r>
              <a:rPr lang="en-ID" sz="2000" b="0" i="1" dirty="0">
                <a:solidFill>
                  <a:schemeClr val="tx1"/>
                </a:solidFill>
                <a:effectLst/>
                <a:latin typeface="__Inter_36bd41"/>
                <a:cs typeface="+mj-cs"/>
              </a:rPr>
              <a:t> yang </a:t>
            </a:r>
            <a:r>
              <a:rPr lang="en-ID" sz="2000" b="0" i="1" dirty="0" err="1">
                <a:solidFill>
                  <a:schemeClr val="tx1"/>
                </a:solidFill>
                <a:effectLst/>
                <a:latin typeface="__Inter_36bd41"/>
                <a:cs typeface="+mj-cs"/>
              </a:rPr>
              <a:t>diperoleh</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tanpa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peperangan</a:t>
            </a:r>
            <a:r>
              <a:rPr lang="en-ID" sz="2000" b="0" i="1" dirty="0">
                <a:solidFill>
                  <a:schemeClr val="tx1"/>
                </a:solidFill>
                <a:effectLst/>
                <a:latin typeface="__Inter_36bd41"/>
                <a:cs typeface="+mj-cs"/>
              </a:rPr>
              <a:t>) yang </a:t>
            </a:r>
            <a:r>
              <a:rPr lang="en-ID" sz="2000" b="0" i="1" dirty="0" err="1">
                <a:solidFill>
                  <a:schemeClr val="tx1"/>
                </a:solidFill>
                <a:effectLst/>
                <a:latin typeface="__Inter_36bd41"/>
                <a:cs typeface="+mj-cs"/>
              </a:rPr>
              <a:t>dianugerahkan</a:t>
            </a:r>
            <a:r>
              <a:rPr lang="en-ID" sz="2000" b="0" i="1" dirty="0">
                <a:solidFill>
                  <a:schemeClr val="tx1"/>
                </a:solidFill>
                <a:effectLst/>
                <a:latin typeface="__Inter_36bd41"/>
                <a:cs typeface="+mj-cs"/>
              </a:rPr>
              <a:t> Allah </a:t>
            </a:r>
            <a:r>
              <a:rPr lang="en-ID" sz="2000" b="0" i="1" dirty="0" err="1">
                <a:solidFill>
                  <a:schemeClr val="tx1"/>
                </a:solidFill>
                <a:effectLst/>
                <a:latin typeface="__Inter_36bd41"/>
                <a:cs typeface="+mj-cs"/>
              </a:rPr>
              <a:t>kepada</a:t>
            </a:r>
            <a:r>
              <a:rPr lang="en-ID" sz="2000" b="0" i="1" dirty="0">
                <a:solidFill>
                  <a:schemeClr val="tx1"/>
                </a:solidFill>
                <a:effectLst/>
                <a:latin typeface="__Inter_36bd41"/>
                <a:cs typeface="+mj-cs"/>
              </a:rPr>
              <a:t> Rasul-Nya </a:t>
            </a:r>
            <a:r>
              <a:rPr lang="en-ID" sz="2000" b="0" i="1" dirty="0" err="1">
                <a:solidFill>
                  <a:schemeClr val="tx1"/>
                </a:solidFill>
                <a:effectLst/>
                <a:latin typeface="__Inter_36bd41"/>
                <a:cs typeface="+mj-cs"/>
              </a:rPr>
              <a:t>dari</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penduduk</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beberapa</a:t>
            </a:r>
            <a:r>
              <a:rPr lang="en-ID" sz="2000" b="0" i="1" dirty="0">
                <a:solidFill>
                  <a:schemeClr val="tx1"/>
                </a:solidFill>
                <a:effectLst/>
                <a:latin typeface="__Inter_36bd41"/>
                <a:cs typeface="+mj-cs"/>
              </a:rPr>
              <a:t> negeri </a:t>
            </a:r>
            <a:r>
              <a:rPr lang="en-ID" sz="2000" b="0" i="1" dirty="0" err="1">
                <a:solidFill>
                  <a:schemeClr val="tx1"/>
                </a:solidFill>
                <a:effectLst/>
                <a:latin typeface="__Inter_36bd41"/>
                <a:cs typeface="+mj-cs"/>
              </a:rPr>
              <a:t>adalah</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untuk</a:t>
            </a:r>
            <a:r>
              <a:rPr lang="en-ID" sz="2000" b="0" i="1" dirty="0">
                <a:solidFill>
                  <a:schemeClr val="tx1"/>
                </a:solidFill>
                <a:effectLst/>
                <a:latin typeface="__Inter_36bd41"/>
                <a:cs typeface="+mj-cs"/>
              </a:rPr>
              <a:t> Allah, Rasul, </a:t>
            </a:r>
            <a:r>
              <a:rPr lang="en-ID" sz="2000" b="0" i="1" dirty="0" err="1">
                <a:solidFill>
                  <a:schemeClr val="tx1"/>
                </a:solidFill>
                <a:effectLst/>
                <a:latin typeface="__Inter_36bd41"/>
                <a:cs typeface="+mj-cs"/>
              </a:rPr>
              <a:t>kerabat</a:t>
            </a:r>
            <a:r>
              <a:rPr lang="en-ID" sz="2000" b="0" i="1" dirty="0">
                <a:solidFill>
                  <a:schemeClr val="tx1"/>
                </a:solidFill>
                <a:effectLst/>
                <a:latin typeface="__Inter_36bd41"/>
                <a:cs typeface="+mj-cs"/>
              </a:rPr>
              <a:t> (Rasul), </a:t>
            </a:r>
            <a:r>
              <a:rPr lang="en-ID" sz="2000" b="0" i="1" dirty="0" err="1">
                <a:solidFill>
                  <a:schemeClr val="tx1"/>
                </a:solidFill>
                <a:effectLst/>
                <a:latin typeface="__Inter_36bd41"/>
                <a:cs typeface="+mj-cs"/>
              </a:rPr>
              <a:t>anak</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yatim</a:t>
            </a:r>
            <a:r>
              <a:rPr lang="en-ID" sz="2000" b="0" i="1" dirty="0">
                <a:solidFill>
                  <a:schemeClr val="tx1"/>
                </a:solidFill>
                <a:effectLst/>
                <a:latin typeface="__Inter_36bd41"/>
                <a:cs typeface="+mj-cs"/>
              </a:rPr>
              <a:t>, orang miskin, dan orang yang </a:t>
            </a:r>
            <a:r>
              <a:rPr lang="en-ID" sz="2000" b="0" i="1" dirty="0" err="1">
                <a:solidFill>
                  <a:schemeClr val="tx1"/>
                </a:solidFill>
                <a:effectLst/>
                <a:latin typeface="__Inter_36bd41"/>
                <a:cs typeface="+mj-cs"/>
              </a:rPr>
              <a:t>dalam</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perjalanan</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Demikian</a:t>
            </a:r>
            <a:r>
              <a:rPr lang="en-ID" sz="2000" b="0" i="1" dirty="0">
                <a:solidFill>
                  <a:schemeClr val="tx1"/>
                </a:solidFill>
                <a:effectLst/>
                <a:latin typeface="__Inter_36bd41"/>
                <a:cs typeface="+mj-cs"/>
              </a:rPr>
              <a:t>) agar </a:t>
            </a:r>
            <a:r>
              <a:rPr lang="en-ID" sz="2000" b="0" i="1" dirty="0" err="1">
                <a:solidFill>
                  <a:schemeClr val="tx1"/>
                </a:solidFill>
                <a:effectLst/>
                <a:latin typeface="__Inter_36bd41"/>
                <a:cs typeface="+mj-cs"/>
              </a:rPr>
              <a:t>harta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itu</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tidak</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hanya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beredar</a:t>
            </a:r>
            <a:r>
              <a:rPr lang="en-ID" sz="2000" b="0" i="1" dirty="0">
                <a:solidFill>
                  <a:schemeClr val="tx1"/>
                </a:solidFill>
                <a:effectLst/>
                <a:latin typeface="__Inter_36bd41"/>
                <a:cs typeface="+mj-cs"/>
              </a:rPr>
              <a:t> di </a:t>
            </a:r>
            <a:r>
              <a:rPr lang="en-ID" sz="2000" b="0" i="1" dirty="0" err="1">
                <a:solidFill>
                  <a:schemeClr val="tx1"/>
                </a:solidFill>
                <a:effectLst/>
                <a:latin typeface="__Inter_36bd41"/>
                <a:cs typeface="+mj-cs"/>
              </a:rPr>
              <a:t>antara</a:t>
            </a:r>
            <a:r>
              <a:rPr lang="en-ID" sz="2000" b="0" i="1" dirty="0">
                <a:solidFill>
                  <a:schemeClr val="tx1"/>
                </a:solidFill>
                <a:effectLst/>
                <a:latin typeface="__Inter_36bd41"/>
                <a:cs typeface="+mj-cs"/>
              </a:rPr>
              <a:t> orang-orang kaya </a:t>
            </a:r>
            <a:r>
              <a:rPr lang="en-ID" sz="2000" b="0" i="1" dirty="0" err="1">
                <a:solidFill>
                  <a:schemeClr val="tx1"/>
                </a:solidFill>
                <a:effectLst/>
                <a:latin typeface="__Inter_36bd41"/>
                <a:cs typeface="+mj-cs"/>
              </a:rPr>
              <a:t>saja</a:t>
            </a:r>
            <a:r>
              <a:rPr lang="en-ID" sz="2000" b="0" i="1" dirty="0">
                <a:solidFill>
                  <a:schemeClr val="tx1"/>
                </a:solidFill>
                <a:effectLst/>
                <a:latin typeface="__Inter_36bd41"/>
                <a:cs typeface="+mj-cs"/>
              </a:rPr>
              <a:t> di </a:t>
            </a:r>
            <a:r>
              <a:rPr lang="en-ID" sz="2000" b="0" i="1" dirty="0" err="1">
                <a:solidFill>
                  <a:schemeClr val="tx1"/>
                </a:solidFill>
                <a:effectLst/>
                <a:latin typeface="__Inter_36bd41"/>
                <a:cs typeface="+mj-cs"/>
              </a:rPr>
              <a:t>antara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kamu</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Apa</a:t>
            </a:r>
            <a:r>
              <a:rPr lang="en-ID" sz="2000" b="0" i="1" dirty="0">
                <a:solidFill>
                  <a:schemeClr val="tx1"/>
                </a:solidFill>
                <a:effectLst/>
                <a:latin typeface="__Inter_36bd41"/>
                <a:cs typeface="+mj-cs"/>
              </a:rPr>
              <a:t> yang </a:t>
            </a:r>
            <a:r>
              <a:rPr lang="en-ID" sz="2000" b="0" i="1" dirty="0" err="1">
                <a:solidFill>
                  <a:schemeClr val="tx1"/>
                </a:solidFill>
                <a:effectLst/>
                <a:latin typeface="__Inter_36bd41"/>
                <a:cs typeface="+mj-cs"/>
              </a:rPr>
              <a:t>diberikan</a:t>
            </a:r>
            <a:r>
              <a:rPr lang="en-ID" sz="2000" b="0" i="1" dirty="0">
                <a:solidFill>
                  <a:schemeClr val="tx1"/>
                </a:solidFill>
                <a:effectLst/>
                <a:latin typeface="__Inter_36bd41"/>
                <a:cs typeface="+mj-cs"/>
              </a:rPr>
              <a:t> Rasul </a:t>
            </a:r>
            <a:r>
              <a:rPr lang="en-ID" sz="2000" b="0" i="1" dirty="0" err="1">
                <a:solidFill>
                  <a:schemeClr val="tx1"/>
                </a:solidFill>
                <a:effectLst/>
                <a:latin typeface="__Inter_36bd41"/>
                <a:cs typeface="+mj-cs"/>
              </a:rPr>
              <a:t>kepadamu</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terimalah</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Apa</a:t>
            </a:r>
            <a:r>
              <a:rPr lang="en-ID" sz="2000" b="0" i="1" dirty="0">
                <a:solidFill>
                  <a:schemeClr val="tx1"/>
                </a:solidFill>
                <a:effectLst/>
                <a:latin typeface="__Inter_36bd41"/>
                <a:cs typeface="+mj-cs"/>
              </a:rPr>
              <a:t> yang </a:t>
            </a:r>
            <a:r>
              <a:rPr lang="en-ID" sz="2000" b="0" i="1" dirty="0" err="1">
                <a:solidFill>
                  <a:schemeClr val="tx1"/>
                </a:solidFill>
                <a:effectLst/>
                <a:latin typeface="__Inter_36bd41"/>
                <a:cs typeface="+mj-cs"/>
              </a:rPr>
              <a:t>dilarangnya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bagimu</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tinggalkanlah</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Bertakwalah</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kepada</a:t>
            </a:r>
            <a:r>
              <a:rPr lang="en-ID" sz="2000" b="0" i="1" dirty="0">
                <a:solidFill>
                  <a:schemeClr val="tx1"/>
                </a:solidFill>
                <a:effectLst/>
                <a:latin typeface="__Inter_36bd41"/>
                <a:cs typeface="+mj-cs"/>
              </a:rPr>
              <a:t> Allah. </a:t>
            </a:r>
            <a:r>
              <a:rPr lang="en-ID" sz="2000" b="0" i="1" dirty="0" err="1">
                <a:solidFill>
                  <a:schemeClr val="tx1"/>
                </a:solidFill>
                <a:effectLst/>
                <a:latin typeface="__Inter_36bd41"/>
                <a:cs typeface="+mj-cs"/>
              </a:rPr>
              <a:t>Sesungguhnya</a:t>
            </a:r>
            <a:r>
              <a:rPr lang="en-ID" sz="2000" b="0" i="1" dirty="0">
                <a:solidFill>
                  <a:schemeClr val="tx1"/>
                </a:solidFill>
                <a:effectLst/>
                <a:latin typeface="__Inter_36bd41"/>
                <a:cs typeface="+mj-cs"/>
              </a:rPr>
              <a:t> Allah sangat </a:t>
            </a:r>
            <a:r>
              <a:rPr lang="en-ID" sz="2000" b="0" i="1" dirty="0" err="1">
                <a:solidFill>
                  <a:schemeClr val="tx1"/>
                </a:solidFill>
                <a:effectLst/>
                <a:latin typeface="__Inter_36bd41"/>
                <a:cs typeface="+mj-cs"/>
              </a:rPr>
              <a:t>keras</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hukuman</a:t>
            </a:r>
            <a:r>
              <a:rPr lang="en-ID" sz="2000" b="0" i="1" dirty="0">
                <a:solidFill>
                  <a:schemeClr val="tx1"/>
                </a:solidFill>
                <a:effectLst/>
                <a:latin typeface="__Inter_36bd41"/>
                <a:cs typeface="+mj-cs"/>
              </a:rPr>
              <a:t>-Nya.(QS. </a:t>
            </a:r>
            <a:r>
              <a:rPr lang="en-ID" sz="2000" b="1" i="0" dirty="0">
                <a:solidFill>
                  <a:srgbClr val="111827"/>
                </a:solidFill>
                <a:effectLst/>
                <a:latin typeface="__Inter_36bd41"/>
              </a:rPr>
              <a:t>Al-</a:t>
            </a:r>
            <a:r>
              <a:rPr lang="en-ID" sz="2000" b="1" i="0" dirty="0" err="1">
                <a:solidFill>
                  <a:srgbClr val="111827"/>
                </a:solidFill>
                <a:effectLst/>
                <a:latin typeface="__Inter_36bd41"/>
              </a:rPr>
              <a:t>Hasyr</a:t>
            </a:r>
            <a:r>
              <a:rPr lang="en-ID" sz="2000" b="1" i="0" dirty="0">
                <a:solidFill>
                  <a:srgbClr val="111827"/>
                </a:solidFill>
                <a:effectLst/>
                <a:latin typeface="__Inter_36bd41"/>
              </a:rPr>
              <a:t> · Ayat 7</a:t>
            </a:r>
          </a:p>
          <a:p>
            <a:pPr marL="0" indent="0" algn="just">
              <a:buNone/>
            </a:pPr>
            <a:endParaRPr lang="id-ID" sz="2000" i="1" dirty="0">
              <a:solidFill>
                <a:schemeClr val="tx1"/>
              </a:solidFill>
              <a:latin typeface="Arial" pitchFamily="34" charset="0"/>
              <a:cs typeface="+mj-cs"/>
            </a:endParaRPr>
          </a:p>
        </p:txBody>
      </p:sp>
    </p:spTree>
    <p:extLst>
      <p:ext uri="{BB962C8B-B14F-4D97-AF65-F5344CB8AC3E}">
        <p14:creationId xmlns:p14="http://schemas.microsoft.com/office/powerpoint/2010/main" val="13126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kelumit tentang Imam Malik - Seorang Sarjana Besar Hadis">
            <a:extLst>
              <a:ext uri="{FF2B5EF4-FFF2-40B4-BE49-F238E27FC236}">
                <a16:creationId xmlns:a16="http://schemas.microsoft.com/office/drawing/2014/main" xmlns="" id="{6D5EA4CE-3651-764A-36E1-1AC1177C1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03" y="0"/>
            <a:ext cx="931976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CB3B68D9-01FE-4FBB-8317-6A74289A5C5D}"/>
              </a:ext>
            </a:extLst>
          </p:cNvPr>
          <p:cNvSpPr>
            <a:spLocks noChangeArrowheads="1"/>
          </p:cNvSpPr>
          <p:nvPr/>
        </p:nvSpPr>
        <p:spPr bwMode="auto">
          <a:xfrm>
            <a:off x="169992" y="1203114"/>
            <a:ext cx="8784976" cy="4739759"/>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2800" b="0" i="0" u="none" strike="noStrike" cap="none" normalizeH="0" baseline="0" dirty="0">
                <a:ln>
                  <a:noFill/>
                </a:ln>
                <a:effectLst/>
                <a:latin typeface="Times New Roman" panose="02020603050405020304" pitchFamily="18" charset="0"/>
                <a:cs typeface="Times New Roman" panose="02020603050405020304" pitchFamily="18" charset="0"/>
              </a:rPr>
              <a:t>سُنَّةَ اللّٰهِ الَّتِيْ قَدْ خَلَتْ مِنْ قَبْلُۖ وَلَنْ تَجِدَ لِسُنَّةِ اللّٰهِ تَبْدِيْلً</a:t>
            </a:r>
            <a:r>
              <a:rPr kumimoji="0" lang="ar-SA" altLang="en-US" sz="2400" b="0" i="0" u="none" strike="noStrike" cap="none" normalizeH="0" baseline="0" dirty="0">
                <a:ln>
                  <a:noFill/>
                </a:ln>
                <a:effectLst/>
                <a:latin typeface="Times New Roman" panose="02020603050405020304" pitchFamily="18" charset="0"/>
                <a:cs typeface="Times New Roman" panose="02020603050405020304" pitchFamily="18" charset="0"/>
              </a:rPr>
              <a:t>ا</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Demikianlah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sunatullah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yang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sungguh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telah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berlaku</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sejak</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dahulu</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Kamu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sekali</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-kali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tidak</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akan</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menemukan</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perubahan</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pada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sunatullah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itu</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(QS. Al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Fath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23)</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latin typeface="Times New Roman" panose="02020603050405020304" pitchFamily="18" charset="0"/>
              <a:cs typeface="Times New Roman" panose="02020603050405020304" pitchFamily="18" charset="0"/>
            </a:endParaRPr>
          </a:p>
          <a:p>
            <a:pPr lvl="0" algn="just" defTabSz="914400"/>
            <a:r>
              <a:rPr lang="ar-SA" sz="2800" dirty="0">
                <a:latin typeface="Times New Roman" panose="02020603050405020304" pitchFamily="18" charset="0"/>
                <a:cs typeface="Times New Roman" panose="02020603050405020304" pitchFamily="18" charset="0"/>
              </a:rPr>
              <a:t>يُرِيْدُ اللّٰهُ لِيُبَيِّنَ لَكُمْ وَيَهْدِيَكُمْ سُنَنَ الَّذِيْنَ مِنْ قَبْلِكُمْ وَيَتُوْبَ عَلَيْكُمْۗ وَاللّٰهُ عَلِيْمٌ حَكِيْم</a:t>
            </a:r>
            <a:endParaRPr lang="en-US" sz="2800" dirty="0">
              <a:latin typeface="Times New Roman" panose="02020603050405020304" pitchFamily="18" charset="0"/>
              <a:cs typeface="Times New Roman" panose="02020603050405020304" pitchFamily="18" charset="0"/>
            </a:endParaRPr>
          </a:p>
          <a:p>
            <a:pPr lvl="0" algn="just" defTabSz="914400"/>
            <a:endParaRPr lang="en-US" sz="1600" dirty="0">
              <a:latin typeface="Times New Roman" panose="02020603050405020304" pitchFamily="18" charset="0"/>
              <a:cs typeface="Times New Roman" panose="02020603050405020304" pitchFamily="18" charset="0"/>
            </a:endParaRPr>
          </a:p>
          <a:p>
            <a:pPr lvl="0" algn="just" defTabSz="914400"/>
            <a:r>
              <a:rPr lang="en-ID" sz="1600" i="1" dirty="0">
                <a:latin typeface="Times New Roman" panose="02020603050405020304" pitchFamily="18" charset="0"/>
                <a:cs typeface="Times New Roman" panose="02020603050405020304" pitchFamily="18" charset="0"/>
              </a:rPr>
              <a:t>Allah </a:t>
            </a:r>
            <a:r>
              <a:rPr lang="en-ID" sz="1600" i="1" dirty="0" err="1">
                <a:latin typeface="Times New Roman" panose="02020603050405020304" pitchFamily="18" charset="0"/>
                <a:cs typeface="Times New Roman" panose="02020603050405020304" pitchFamily="18" charset="0"/>
              </a:rPr>
              <a:t>hendak</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menerangkan</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syariat</a:t>
            </a:r>
            <a:r>
              <a:rPr lang="en-ID" sz="1600" i="1" dirty="0">
                <a:latin typeface="Times New Roman" panose="02020603050405020304" pitchFamily="18" charset="0"/>
                <a:cs typeface="Times New Roman" panose="02020603050405020304" pitchFamily="18" charset="0"/>
              </a:rPr>
              <a:t>-Nya) </a:t>
            </a:r>
            <a:r>
              <a:rPr lang="en-ID" sz="1600" i="1" dirty="0" err="1">
                <a:latin typeface="Times New Roman" panose="02020603050405020304" pitchFamily="18" charset="0"/>
                <a:cs typeface="Times New Roman" panose="02020603050405020304" pitchFamily="18" charset="0"/>
              </a:rPr>
              <a:t>kepadamu</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menunjukkan</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kepadamu</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berbagai</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jalan</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kehidupan</a:t>
            </a:r>
            <a:r>
              <a:rPr lang="en-ID" sz="1600" i="1" dirty="0">
                <a:latin typeface="Times New Roman" panose="02020603050405020304" pitchFamily="18" charset="0"/>
                <a:cs typeface="Times New Roman" panose="02020603050405020304" pitchFamily="18" charset="0"/>
              </a:rPr>
              <a:t>) orang yang </a:t>
            </a:r>
            <a:r>
              <a:rPr lang="en-ID" sz="1600" i="1" dirty="0" err="1">
                <a:latin typeface="Times New Roman" panose="02020603050405020304" pitchFamily="18" charset="0"/>
                <a:cs typeface="Times New Roman" panose="02020603050405020304" pitchFamily="18" charset="0"/>
              </a:rPr>
              <a:t>sebelum</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kamu</a:t>
            </a:r>
            <a:r>
              <a:rPr lang="en-ID" sz="1600" i="1" dirty="0">
                <a:latin typeface="Times New Roman" panose="02020603050405020304" pitchFamily="18" charset="0"/>
                <a:cs typeface="Times New Roman" panose="02020603050405020304" pitchFamily="18" charset="0"/>
              </a:rPr>
              <a:t> (para </a:t>
            </a:r>
            <a:r>
              <a:rPr lang="en-ID" sz="1600" i="1" dirty="0" err="1">
                <a:latin typeface="Times New Roman" panose="02020603050405020304" pitchFamily="18" charset="0"/>
                <a:cs typeface="Times New Roman" panose="02020603050405020304" pitchFamily="18" charset="0"/>
              </a:rPr>
              <a:t>nabi</a:t>
            </a:r>
            <a:r>
              <a:rPr lang="en-ID" sz="1600" i="1" dirty="0">
                <a:latin typeface="Times New Roman" panose="02020603050405020304" pitchFamily="18" charset="0"/>
                <a:cs typeface="Times New Roman" panose="02020603050405020304" pitchFamily="18" charset="0"/>
              </a:rPr>
              <a:t> dan orang-orang </a:t>
            </a:r>
            <a:r>
              <a:rPr lang="en-ID" sz="1600" i="1" dirty="0" err="1">
                <a:latin typeface="Times New Roman" panose="02020603050405020304" pitchFamily="18" charset="0"/>
                <a:cs typeface="Times New Roman" panose="02020603050405020304" pitchFamily="18" charset="0"/>
              </a:rPr>
              <a:t>saleh</a:t>
            </a:r>
            <a:r>
              <a:rPr lang="en-ID" sz="1600" i="1" dirty="0">
                <a:latin typeface="Times New Roman" panose="02020603050405020304" pitchFamily="18" charset="0"/>
                <a:cs typeface="Times New Roman" panose="02020603050405020304" pitchFamily="18" charset="0"/>
              </a:rPr>
              <a:t>), dan </a:t>
            </a:r>
            <a:r>
              <a:rPr lang="en-ID" sz="1600" i="1" dirty="0" err="1">
                <a:latin typeface="Times New Roman" panose="02020603050405020304" pitchFamily="18" charset="0"/>
                <a:cs typeface="Times New Roman" panose="02020603050405020304" pitchFamily="18" charset="0"/>
              </a:rPr>
              <a:t>menerima</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tobatmu</a:t>
            </a:r>
            <a:r>
              <a:rPr lang="en-ID" sz="1600" i="1" dirty="0">
                <a:latin typeface="Times New Roman" panose="02020603050405020304" pitchFamily="18" charset="0"/>
                <a:cs typeface="Times New Roman" panose="02020603050405020304" pitchFamily="18" charset="0"/>
              </a:rPr>
              <a:t>. Allah Maha </a:t>
            </a:r>
            <a:r>
              <a:rPr lang="en-ID" sz="1600" i="1" dirty="0" err="1">
                <a:latin typeface="Times New Roman" panose="02020603050405020304" pitchFamily="18" charset="0"/>
                <a:cs typeface="Times New Roman" panose="02020603050405020304" pitchFamily="18" charset="0"/>
              </a:rPr>
              <a:t>Mengetahui</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lagi</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Mahabijaksana</a:t>
            </a:r>
            <a:r>
              <a:rPr lang="en-ID" sz="1600" i="1"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(QS. An Nisa: 26)</a:t>
            </a:r>
          </a:p>
          <a:p>
            <a:pPr lvl="0" algn="just" defTabSz="914400"/>
            <a:endParaRPr lang="en-US" altLang="en-US" sz="1600" i="1" dirty="0">
              <a:latin typeface="Times New Roman" panose="02020603050405020304" pitchFamily="18" charset="0"/>
              <a:cs typeface="Times New Roman" panose="02020603050405020304" pitchFamily="18" charset="0"/>
            </a:endParaRPr>
          </a:p>
          <a:p>
            <a:pPr lvl="0" algn="just" defTabSz="914400"/>
            <a:r>
              <a:rPr lang="en-US" sz="1600" dirty="0">
                <a:cs typeface="Arial" pitchFamily="34" charset="0"/>
              </a:rPr>
              <a:t>D</a:t>
            </a:r>
            <a:r>
              <a:rPr lang="id-ID" sz="1600" dirty="0">
                <a:cs typeface="Arial" pitchFamily="34" charset="0"/>
              </a:rPr>
              <a:t>an hadits Nabi SAW,  yang artinya : </a:t>
            </a:r>
            <a:r>
              <a:rPr lang="id-ID" sz="1600" i="1" dirty="0">
                <a:cs typeface="Arial" pitchFamily="34" charset="0"/>
              </a:rPr>
              <a:t>Barang siapa yang membuat sunnah (cara) yang baik-baik dalam islam, maka ia akan mendapatkan pahala dari perbuatannya dan pahala yang diberikan kepada pengikutnya dengan tidak berkurang sedikitpun darinya. Barang siapa yang membuat sunnah (cara) yang buruk dalam islam, maka ia akan mendapatkan dosanya dari perbuatannya dan dosa yang diberikan kepada pengikutnya dengan tidak berkurang sedikitpun darinya. (HR. Muslim dan Jabir)</a:t>
            </a:r>
            <a:endParaRPr kumimoji="0" lang="en-US" altLang="en-US" sz="160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0ADE50A-56F6-BC7C-2F58-D38CA03716A2}"/>
              </a:ext>
            </a:extLst>
          </p:cNvPr>
          <p:cNvSpPr txBox="1"/>
          <p:nvPr/>
        </p:nvSpPr>
        <p:spPr>
          <a:xfrm>
            <a:off x="169992" y="206320"/>
            <a:ext cx="8784976" cy="923330"/>
          </a:xfrm>
          <a:prstGeom prst="rect">
            <a:avLst/>
          </a:prstGeom>
          <a:noFill/>
        </p:spPr>
        <p:txBody>
          <a:bodyPr wrap="square">
            <a:spAutoFit/>
          </a:bodyPr>
          <a:lstStyle/>
          <a:p>
            <a:pPr algn="just"/>
            <a:endParaRPr lang="id-ID" sz="1800" dirty="0">
              <a:solidFill>
                <a:schemeClr val="tx1"/>
              </a:solidFill>
              <a:latin typeface="Arial" pitchFamily="34" charset="0"/>
              <a:cs typeface="+mj-cs"/>
            </a:endParaRPr>
          </a:p>
          <a:p>
            <a:pPr marL="0" indent="0" algn="just">
              <a:buNone/>
            </a:pPr>
            <a:r>
              <a:rPr lang="id-ID" sz="1800" dirty="0">
                <a:solidFill>
                  <a:schemeClr val="tx1"/>
                </a:solidFill>
                <a:latin typeface="Arial" pitchFamily="34" charset="0"/>
                <a:cs typeface="+mj-cs"/>
              </a:rPr>
              <a:t>Kata Assunnah dalam Al Quran dibahas </a:t>
            </a:r>
            <a:r>
              <a:rPr lang="en-US" sz="1800" dirty="0">
                <a:solidFill>
                  <a:schemeClr val="tx1"/>
                </a:solidFill>
                <a:latin typeface="Arial" pitchFamily="34" charset="0"/>
                <a:cs typeface="+mj-cs"/>
              </a:rPr>
              <a:t>16 kali </a:t>
            </a:r>
            <a:r>
              <a:rPr lang="en-US" sz="1800" dirty="0" err="1">
                <a:solidFill>
                  <a:schemeClr val="tx1"/>
                </a:solidFill>
                <a:latin typeface="Arial" pitchFamily="34" charset="0"/>
                <a:cs typeface="+mj-cs"/>
              </a:rPr>
              <a:t>seperti</a:t>
            </a:r>
            <a:r>
              <a:rPr lang="en-US" sz="1800" dirty="0">
                <a:solidFill>
                  <a:schemeClr val="tx1"/>
                </a:solidFill>
                <a:latin typeface="Arial" pitchFamily="34" charset="0"/>
                <a:cs typeface="+mj-cs"/>
              </a:rPr>
              <a:t> </a:t>
            </a:r>
            <a:r>
              <a:rPr lang="id-ID" sz="1800" dirty="0">
                <a:solidFill>
                  <a:schemeClr val="tx1"/>
                </a:solidFill>
                <a:latin typeface="Arial" pitchFamily="34" charset="0"/>
                <a:cs typeface="+mj-cs"/>
              </a:rPr>
              <a:t>dalam (QS. Al-Fath : 23), (QS. Annisa : 26), </a:t>
            </a:r>
            <a:endParaRPr lang="id-ID" sz="1800" i="1" dirty="0">
              <a:solidFill>
                <a:schemeClr val="tx1"/>
              </a:solidFill>
              <a:latin typeface="Arial" pitchFamily="34" charset="0"/>
              <a:cs typeface="+mj-cs"/>
            </a:endParaRPr>
          </a:p>
        </p:txBody>
      </p:sp>
    </p:spTree>
    <p:extLst>
      <p:ext uri="{BB962C8B-B14F-4D97-AF65-F5344CB8AC3E}">
        <p14:creationId xmlns:p14="http://schemas.microsoft.com/office/powerpoint/2010/main" val="194644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kelumit tentang Imam Malik - Seorang Sarjana Besar Hadis">
            <a:extLst>
              <a:ext uri="{FF2B5EF4-FFF2-40B4-BE49-F238E27FC236}">
                <a16:creationId xmlns:a16="http://schemas.microsoft.com/office/drawing/2014/main" xmlns="" id="{3FA84542-E62A-5125-C042-DC367CA587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03" y="0"/>
            <a:ext cx="931976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xmlns="" id="{637AC935-5B3C-EE32-E40B-AC657509ADED}"/>
              </a:ext>
            </a:extLst>
          </p:cNvPr>
          <p:cNvSpPr txBox="1">
            <a:spLocks/>
          </p:cNvSpPr>
          <p:nvPr/>
        </p:nvSpPr>
        <p:spPr>
          <a:xfrm>
            <a:off x="323528" y="58773"/>
            <a:ext cx="8568952" cy="65527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d-ID" sz="1600" b="1" dirty="0">
                <a:latin typeface="Times New Roman" panose="02020603050405020304" pitchFamily="18" charset="0"/>
                <a:cs typeface="Times New Roman" panose="02020603050405020304" pitchFamily="18" charset="0"/>
              </a:rPr>
              <a:t>Pengertian Al-Hadits</a:t>
            </a:r>
          </a:p>
          <a:p>
            <a:pPr algn="just"/>
            <a:r>
              <a:rPr lang="id-ID" sz="1600" dirty="0">
                <a:latin typeface="Times New Roman" panose="02020603050405020304" pitchFamily="18" charset="0"/>
                <a:cs typeface="Times New Roman" panose="02020603050405020304" pitchFamily="18" charset="0"/>
              </a:rPr>
              <a:t>Hadits menurut bahasa yaitu sesuatu yang baru, menunjukkan sesuatu yang dekat atau waktu yang singkat. Hadits juga berarti berita yaitu sesuatu yang diberitakan, diperbincangkan, dan dipindahkan dari seorang kepada orang lain.</a:t>
            </a:r>
          </a:p>
          <a:p>
            <a:pPr algn="just"/>
            <a:r>
              <a:rPr lang="id-ID" sz="1600" dirty="0">
                <a:latin typeface="Times New Roman" panose="02020603050405020304" pitchFamily="18" charset="0"/>
                <a:cs typeface="Times New Roman" panose="02020603050405020304" pitchFamily="18" charset="0"/>
              </a:rPr>
              <a:t>Hadits menurut istilah syara’ ialah hal-hal yang datang dari Rasulullah SAW, baik itu ucapan, perbuatan, atau pengakuan (taqrir). </a:t>
            </a:r>
          </a:p>
          <a:p>
            <a:pPr marL="0" indent="0" algn="just">
              <a:buNone/>
            </a:pPr>
            <a:endParaRPr lang="id-ID" sz="1600" b="1" i="1" dirty="0">
              <a:latin typeface="Times New Roman" panose="02020603050405020304" pitchFamily="18" charset="0"/>
              <a:cs typeface="Times New Roman" panose="02020603050405020304" pitchFamily="18" charset="0"/>
            </a:endParaRPr>
          </a:p>
          <a:p>
            <a:pPr marL="0" indent="0" algn="just">
              <a:buNone/>
            </a:pPr>
            <a:r>
              <a:rPr lang="id-ID" sz="1600" b="1" i="1" dirty="0">
                <a:latin typeface="Times New Roman" panose="02020603050405020304" pitchFamily="18" charset="0"/>
                <a:cs typeface="Times New Roman" panose="02020603050405020304" pitchFamily="18" charset="0"/>
              </a:rPr>
              <a:t>Hadits Qauliyah</a:t>
            </a:r>
            <a:r>
              <a:rPr lang="id-ID" sz="1600" b="1" dirty="0">
                <a:latin typeface="Times New Roman" panose="02020603050405020304" pitchFamily="18" charset="0"/>
                <a:cs typeface="Times New Roman" panose="02020603050405020304" pitchFamily="18" charset="0"/>
              </a:rPr>
              <a:t> ( ucapan)</a:t>
            </a:r>
            <a:r>
              <a:rPr lang="id-ID" sz="1600" dirty="0">
                <a:latin typeface="Times New Roman" panose="02020603050405020304" pitchFamily="18" charset="0"/>
                <a:cs typeface="Times New Roman" panose="02020603050405020304" pitchFamily="18" charset="0"/>
              </a:rPr>
              <a:t> yaitu hadits hadits Rasulullah SAW, yang diucapkannya dalam berbagai tujuan dan persuaian (situasi).</a:t>
            </a:r>
          </a:p>
          <a:p>
            <a:pPr marL="0" indent="0" algn="just">
              <a:buNone/>
            </a:pPr>
            <a:endParaRPr lang="id-ID" sz="1600" i="1" dirty="0">
              <a:latin typeface="Times New Roman" panose="02020603050405020304" pitchFamily="18" charset="0"/>
              <a:cs typeface="Times New Roman" panose="02020603050405020304" pitchFamily="18" charset="0"/>
            </a:endParaRPr>
          </a:p>
          <a:p>
            <a:pPr marL="0" indent="0" algn="just">
              <a:buNone/>
            </a:pPr>
            <a:r>
              <a:rPr lang="id-ID" sz="1600" b="1" i="1" dirty="0">
                <a:latin typeface="Times New Roman" panose="02020603050405020304" pitchFamily="18" charset="0"/>
                <a:cs typeface="Times New Roman" panose="02020603050405020304" pitchFamily="18" charset="0"/>
              </a:rPr>
              <a:t>Hadits Fi’liyah</a:t>
            </a:r>
            <a:r>
              <a:rPr lang="id-ID" sz="1600" i="1" dirty="0">
                <a:latin typeface="Times New Roman" panose="02020603050405020304" pitchFamily="18" charset="0"/>
                <a:cs typeface="Times New Roman" panose="02020603050405020304" pitchFamily="18" charset="0"/>
              </a:rPr>
              <a:t> </a:t>
            </a:r>
            <a:r>
              <a:rPr lang="id-ID" sz="1600" dirty="0">
                <a:latin typeface="Times New Roman" panose="02020603050405020304" pitchFamily="18" charset="0"/>
                <a:cs typeface="Times New Roman" panose="02020603050405020304" pitchFamily="18" charset="0"/>
              </a:rPr>
              <a:t>yaitu perbuatan-perbuatan Nabi Muhammad SAW, seperti  pekerjaan melakukan shalat lima waktu dengan tatacaranya dan rukun-rukunnya, pekerjaan menunaikan ibadah hajinya dan pekerjaannya mengadili dengan satu saksi dan sumpah dari pihak penuduh.</a:t>
            </a:r>
          </a:p>
          <a:p>
            <a:pPr marL="0" indent="0" algn="just">
              <a:buNone/>
            </a:pPr>
            <a:endParaRPr lang="id-ID" sz="1600" i="1" dirty="0">
              <a:latin typeface="Times New Roman" panose="02020603050405020304" pitchFamily="18" charset="0"/>
              <a:cs typeface="Times New Roman" panose="02020603050405020304" pitchFamily="18" charset="0"/>
            </a:endParaRPr>
          </a:p>
          <a:p>
            <a:pPr marL="0" indent="0" algn="just">
              <a:buNone/>
            </a:pPr>
            <a:r>
              <a:rPr lang="id-ID" sz="1600" b="1" i="1" dirty="0">
                <a:latin typeface="Times New Roman" panose="02020603050405020304" pitchFamily="18" charset="0"/>
                <a:cs typeface="Times New Roman" panose="02020603050405020304" pitchFamily="18" charset="0"/>
              </a:rPr>
              <a:t>Hadits Taqririyah</a:t>
            </a:r>
            <a:r>
              <a:rPr lang="id-ID" sz="1600" i="1" dirty="0">
                <a:latin typeface="Times New Roman" panose="02020603050405020304" pitchFamily="18" charset="0"/>
                <a:cs typeface="Times New Roman" panose="02020603050405020304" pitchFamily="18" charset="0"/>
              </a:rPr>
              <a:t> </a:t>
            </a:r>
            <a:r>
              <a:rPr lang="id-ID" sz="1600" dirty="0">
                <a:latin typeface="Times New Roman" panose="02020603050405020304" pitchFamily="18" charset="0"/>
                <a:cs typeface="Times New Roman" panose="02020603050405020304" pitchFamily="18" charset="0"/>
              </a:rPr>
              <a:t>yaitu perbuatan sebagian para sahabat Nabi yang telah diikrarkan oleh Nabi SAW, baik perbuatan itu berbentuk ucapan atau perbuatan, sedangkan ikrar itu adakalanya dengan cara mendiamkannya, dan atau melahirkan anggapan baik terhadap perbuatan itu, sehingga dengan adanya ikrar dan persetujuan itu. Bila seseorang melakukan suatu perbuatan atau mengemukakan suatu ucapan dihadapan Nabi atau pada masa Nabi, Nabi mengetahui apa yang dilakukan orang itu dan mampu menyanggahnya, namun Nabi diam dan tidak menyanggahnya, maka hal itu merupakan pengakuan dari Nabi. </a:t>
            </a:r>
          </a:p>
          <a:p>
            <a:pPr marL="0" indent="0" algn="just">
              <a:buNone/>
            </a:pPr>
            <a:endParaRPr lang="id-ID"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78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ilah Hadits - Hadits Tentang Keutamaan Bulan Muharram | Suara Muslim">
            <a:extLst>
              <a:ext uri="{FF2B5EF4-FFF2-40B4-BE49-F238E27FC236}">
                <a16:creationId xmlns:a16="http://schemas.microsoft.com/office/drawing/2014/main" xmlns="" id="{A002EB7A-E89B-1A88-4646-BC416FA72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 y="-5237"/>
            <a:ext cx="9151561" cy="69626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CA8E7E6-68A0-6E1C-1C6A-A25F9F627469}"/>
              </a:ext>
            </a:extLst>
          </p:cNvPr>
          <p:cNvSpPr/>
          <p:nvPr/>
        </p:nvSpPr>
        <p:spPr>
          <a:xfrm>
            <a:off x="323528" y="476672"/>
            <a:ext cx="8424936" cy="4801314"/>
          </a:xfrm>
          <a:prstGeom prst="rect">
            <a:avLst/>
          </a:prstGeom>
        </p:spPr>
        <p:txBody>
          <a:bodyPr wrap="square">
            <a:spAutoFit/>
          </a:bodyPr>
          <a:lstStyle/>
          <a:p>
            <a:pPr algn="just"/>
            <a:r>
              <a:rPr lang="id-ID" b="1" i="1" dirty="0">
                <a:latin typeface="Arial" pitchFamily="34" charset="0"/>
                <a:cs typeface="Arial" pitchFamily="34" charset="0"/>
              </a:rPr>
              <a:t>Taqrir dapat dilakukan dengan dua cara :</a:t>
            </a:r>
          </a:p>
          <a:p>
            <a:pPr algn="just"/>
            <a:endParaRPr lang="id-ID" i="1" dirty="0">
              <a:latin typeface="Arial" pitchFamily="34" charset="0"/>
              <a:cs typeface="Arial" pitchFamily="34" charset="0"/>
            </a:endParaRPr>
          </a:p>
          <a:p>
            <a:pPr algn="just"/>
            <a:r>
              <a:rPr lang="id-ID" b="1" i="1" dirty="0">
                <a:latin typeface="Arial" pitchFamily="34" charset="0"/>
                <a:cs typeface="Arial" pitchFamily="34" charset="0"/>
              </a:rPr>
              <a:t>Pertama,</a:t>
            </a:r>
            <a:r>
              <a:rPr lang="id-ID" dirty="0">
                <a:latin typeface="Arial" pitchFamily="34" charset="0"/>
                <a:cs typeface="Arial" pitchFamily="34" charset="0"/>
              </a:rPr>
              <a:t> Nabi mengetahui bahwa perbuatan itu pernah dibenci dan dilarang oleh Nabi. Dalam hal ini kadang-kadang Nabi mengetahui bahwa siapa pelaku berketerusan melakukan perbuatan yag pernah dibenci dan dilarang itu. </a:t>
            </a:r>
          </a:p>
          <a:p>
            <a:pPr algn="just"/>
            <a:r>
              <a:rPr lang="id-ID" dirty="0">
                <a:latin typeface="Arial" pitchFamily="34" charset="0"/>
                <a:cs typeface="Arial" pitchFamily="34" charset="0"/>
              </a:rPr>
              <a:t>Diamnya Nabi dalam bentuk ini tidaklah menunjukkan bahwa perbuatan tersebut boleh dilakukannya. Dalam bentuk lain, Nabi tidak mengetahui berketerusannya si pelaku itu melakukan perbuatan yang di benci dan dilarang itu. Diamnya Nabi dalam bentuk ini menunjukkan pencabutan larangan sebelumnya.</a:t>
            </a:r>
          </a:p>
          <a:p>
            <a:pPr algn="just"/>
            <a:endParaRPr lang="id-ID" i="1" dirty="0">
              <a:latin typeface="Arial" pitchFamily="34" charset="0"/>
              <a:cs typeface="Arial" pitchFamily="34" charset="0"/>
            </a:endParaRPr>
          </a:p>
          <a:p>
            <a:pPr algn="just"/>
            <a:r>
              <a:rPr lang="id-ID" b="1" i="1" dirty="0">
                <a:latin typeface="Arial" pitchFamily="34" charset="0"/>
                <a:cs typeface="Arial" pitchFamily="34" charset="0"/>
              </a:rPr>
              <a:t>Kedua,</a:t>
            </a:r>
            <a:r>
              <a:rPr lang="id-ID" dirty="0">
                <a:latin typeface="Arial" pitchFamily="34" charset="0"/>
                <a:cs typeface="Arial" pitchFamily="34" charset="0"/>
              </a:rPr>
              <a:t> Nabi belum pernah melarang perbuatan itu sebelumnya dan tidak diketahui pula haramnya. Diamnya Nabi dalam hal ini menunjukkan hukumnya adalah meniadakan keberatan untuk diperbuat. Karena seandainya perbuatan itu dilarang, tetapi Nabi mendiamkannya padahal ia mampu untuk mencegahnya, berarti Nabi berbuat kesaahan ; sedangkan Nabi terhindar bersifat terhindar dari kesalahan.</a:t>
            </a:r>
          </a:p>
          <a:p>
            <a:pPr algn="just"/>
            <a:r>
              <a:rPr lang="id-ID" dirty="0">
                <a:latin typeface="Arial" pitchFamily="34" charset="0"/>
                <a:cs typeface="Arial" pitchFamily="34" charset="0"/>
              </a:rPr>
              <a:t> </a:t>
            </a:r>
          </a:p>
        </p:txBody>
      </p:sp>
    </p:spTree>
    <p:extLst>
      <p:ext uri="{BB962C8B-B14F-4D97-AF65-F5344CB8AC3E}">
        <p14:creationId xmlns:p14="http://schemas.microsoft.com/office/powerpoint/2010/main" val="396855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ilah Hadits - Hadits Tentang Keutamaan Bulan Muharram | Suara Muslim">
            <a:extLst>
              <a:ext uri="{FF2B5EF4-FFF2-40B4-BE49-F238E27FC236}">
                <a16:creationId xmlns:a16="http://schemas.microsoft.com/office/drawing/2014/main" xmlns="" id="{4204BEFC-6A08-ABF8-EDD7-F0626263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 y="-5237"/>
            <a:ext cx="9151561" cy="69626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319799D3-2A6D-C81B-FFE8-13CD56398321}"/>
              </a:ext>
            </a:extLst>
          </p:cNvPr>
          <p:cNvSpPr/>
          <p:nvPr/>
        </p:nvSpPr>
        <p:spPr>
          <a:xfrm>
            <a:off x="395536" y="117693"/>
            <a:ext cx="8568952" cy="4555093"/>
          </a:xfrm>
          <a:prstGeom prst="rect">
            <a:avLst/>
          </a:prstGeom>
        </p:spPr>
        <p:txBody>
          <a:bodyPr wrap="square">
            <a:spAutoFit/>
          </a:bodyPr>
          <a:lstStyle/>
          <a:p>
            <a:pPr algn="just"/>
            <a:r>
              <a:rPr lang="sv-SE" sz="2400" b="1" dirty="0">
                <a:latin typeface="Times New Roman" panose="02020603050405020304" pitchFamily="18" charset="0"/>
                <a:cs typeface="Times New Roman" panose="02020603050405020304" pitchFamily="18" charset="0"/>
              </a:rPr>
              <a:t>Nama-nama Lain Hadits, (Khabar, Atsar)</a:t>
            </a:r>
            <a:r>
              <a:rPr lang="sv-SE" b="1" dirty="0">
                <a:latin typeface="Times New Roman" panose="02020603050405020304" pitchFamily="18" charset="0"/>
                <a:cs typeface="Times New Roman" panose="02020603050405020304" pitchFamily="18" charset="0"/>
              </a:rPr>
              <a:t> </a:t>
            </a:r>
          </a:p>
          <a:p>
            <a:pPr algn="just"/>
            <a:endParaRPr lang="sv-SE" b="1" dirty="0">
              <a:latin typeface="Times New Roman" panose="02020603050405020304" pitchFamily="18" charset="0"/>
              <a:cs typeface="Times New Roman" panose="02020603050405020304" pitchFamily="18" charset="0"/>
            </a:endParaRPr>
          </a:p>
          <a:p>
            <a:pPr algn="just"/>
            <a:r>
              <a:rPr lang="sv-SE" b="1" dirty="0">
                <a:latin typeface="Times New Roman" panose="02020603050405020304" pitchFamily="18" charset="0"/>
                <a:cs typeface="Times New Roman" panose="02020603050405020304" pitchFamily="18" charset="0"/>
              </a:rPr>
              <a:t>Khabar</a:t>
            </a:r>
            <a:endParaRPr lang="sv-SE" dirty="0">
              <a:latin typeface="Times New Roman" panose="02020603050405020304" pitchFamily="18" charset="0"/>
              <a:cs typeface="Times New Roman" panose="02020603050405020304" pitchFamily="18" charset="0"/>
            </a:endParaRPr>
          </a:p>
          <a:p>
            <a:pPr algn="just"/>
            <a:r>
              <a:rPr lang="sv-SE" dirty="0">
                <a:latin typeface="Times New Roman" panose="02020603050405020304" pitchFamily="18" charset="0"/>
                <a:cs typeface="Times New Roman" panose="02020603050405020304" pitchFamily="18" charset="0"/>
              </a:rPr>
              <a:t>Khabar (الخبر) secara bahasa berarti </a:t>
            </a:r>
            <a:r>
              <a:rPr lang="sv-SE" i="1" dirty="0">
                <a:latin typeface="Times New Roman" panose="02020603050405020304" pitchFamily="18" charset="0"/>
                <a:cs typeface="Times New Roman" panose="02020603050405020304" pitchFamily="18" charset="0"/>
              </a:rPr>
              <a:t>An-Naba’</a:t>
            </a:r>
            <a:r>
              <a:rPr lang="sv-SE" dirty="0">
                <a:latin typeface="Times New Roman" panose="02020603050405020304" pitchFamily="18" charset="0"/>
                <a:cs typeface="Times New Roman" panose="02020603050405020304" pitchFamily="18" charset="0"/>
              </a:rPr>
              <a:t> (النبأ) yang berarti kabar atau berita. Adapun secara istilah khabar ini semakna dengan hadits sehingga memiliki definisi yang sama dengan hadits.</a:t>
            </a:r>
          </a:p>
          <a:p>
            <a:pPr algn="just"/>
            <a:r>
              <a:rPr lang="sv-SE" dirty="0">
                <a:latin typeface="Times New Roman" panose="02020603050405020304" pitchFamily="18" charset="0"/>
                <a:cs typeface="Times New Roman" panose="02020603050405020304" pitchFamily="18" charset="0"/>
              </a:rPr>
              <a:t>  </a:t>
            </a:r>
          </a:p>
          <a:p>
            <a:pPr algn="just"/>
            <a:r>
              <a:rPr lang="sv-SE" b="1" dirty="0">
                <a:latin typeface="Times New Roman" panose="02020603050405020304" pitchFamily="18" charset="0"/>
                <a:cs typeface="Times New Roman" panose="02020603050405020304" pitchFamily="18" charset="0"/>
              </a:rPr>
              <a:t>Atsar</a:t>
            </a:r>
            <a:endParaRPr lang="sv-SE" dirty="0">
              <a:latin typeface="Times New Roman" panose="02020603050405020304" pitchFamily="18" charset="0"/>
              <a:cs typeface="Times New Roman" panose="02020603050405020304" pitchFamily="18" charset="0"/>
            </a:endParaRPr>
          </a:p>
          <a:p>
            <a:pPr algn="just"/>
            <a:r>
              <a:rPr lang="sv-SE" dirty="0">
                <a:latin typeface="Times New Roman" panose="02020603050405020304" pitchFamily="18" charset="0"/>
                <a:cs typeface="Times New Roman" panose="02020603050405020304" pitchFamily="18" charset="0"/>
              </a:rPr>
              <a:t>Atsar (الأثر) secara bahasa berarti </a:t>
            </a:r>
            <a:r>
              <a:rPr lang="sv-SE" i="1" dirty="0">
                <a:latin typeface="Times New Roman" panose="02020603050405020304" pitchFamily="18" charset="0"/>
                <a:cs typeface="Times New Roman" panose="02020603050405020304" pitchFamily="18" charset="0"/>
              </a:rPr>
              <a:t>Baqiyyatu Asy-Syaii’</a:t>
            </a:r>
            <a:r>
              <a:rPr lang="sv-SE" dirty="0">
                <a:latin typeface="Times New Roman" panose="02020603050405020304" pitchFamily="18" charset="0"/>
                <a:cs typeface="Times New Roman" panose="02020603050405020304" pitchFamily="18" charset="0"/>
              </a:rPr>
              <a:t> (بقية الشيء) yang berarti sisa dari sesuatu, atau jejak. Adapun secara istilah, atsar adalah :</a:t>
            </a:r>
          </a:p>
          <a:p>
            <a:pPr algn="just"/>
            <a:r>
              <a:rPr lang="sv-SE" dirty="0">
                <a:latin typeface="Times New Roman" panose="02020603050405020304" pitchFamily="18" charset="0"/>
                <a:cs typeface="Times New Roman" panose="02020603050405020304" pitchFamily="18" charset="0"/>
              </a:rPr>
              <a:t> </a:t>
            </a:r>
          </a:p>
          <a:p>
            <a:pPr algn="just" rtl="1"/>
            <a:r>
              <a:rPr lang="sv-SE" sz="3200" dirty="0">
                <a:latin typeface="Times New Roman" panose="02020603050405020304" pitchFamily="18" charset="0"/>
                <a:cs typeface="Times New Roman" panose="02020603050405020304" pitchFamily="18" charset="0"/>
              </a:rPr>
              <a:t>مَا أُضِيْفُ إِلَى الصَّحَابِي أَوْ التَّابِعِي</a:t>
            </a:r>
          </a:p>
          <a:p>
            <a:pPr algn="just"/>
            <a:r>
              <a:rPr lang="sv-SE" dirty="0">
                <a:latin typeface="Times New Roman" panose="02020603050405020304" pitchFamily="18" charset="0"/>
                <a:cs typeface="Times New Roman" panose="02020603050405020304" pitchFamily="18" charset="0"/>
              </a:rPr>
              <a:t> </a:t>
            </a:r>
          </a:p>
          <a:p>
            <a:pPr algn="just"/>
            <a:r>
              <a:rPr lang="sv-SE" i="1" dirty="0">
                <a:latin typeface="Times New Roman" panose="02020603050405020304" pitchFamily="18" charset="0"/>
                <a:cs typeface="Times New Roman" panose="02020603050405020304" pitchFamily="18" charset="0"/>
              </a:rPr>
              <a:t>Segala sesuatu yang disandarkan pada sahabat atau tabi’in.</a:t>
            </a:r>
            <a:endParaRPr lang="sv-SE" dirty="0">
              <a:latin typeface="Times New Roman" panose="02020603050405020304" pitchFamily="18" charset="0"/>
              <a:cs typeface="Times New Roman" panose="02020603050405020304" pitchFamily="18" charset="0"/>
            </a:endParaRPr>
          </a:p>
          <a:p>
            <a:pPr algn="just"/>
            <a:r>
              <a:rPr lang="sv-SE"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4056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xmlns="" id="{0B6F49DF-7CC3-CE11-4515-BBFB92682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6C2A7CD-FF9B-891C-6A21-3A06C128C74E}"/>
              </a:ext>
            </a:extLst>
          </p:cNvPr>
          <p:cNvSpPr/>
          <p:nvPr/>
        </p:nvSpPr>
        <p:spPr>
          <a:xfrm>
            <a:off x="395536" y="117693"/>
            <a:ext cx="8568952" cy="5386090"/>
          </a:xfrm>
          <a:prstGeom prst="rect">
            <a:avLst/>
          </a:prstGeom>
        </p:spPr>
        <p:txBody>
          <a:bodyPr wrap="square">
            <a:spAutoFit/>
          </a:bodyPr>
          <a:lstStyle/>
          <a:p>
            <a:pPr algn="just"/>
            <a:r>
              <a:rPr lang="sv-SE" sz="2400" dirty="0">
                <a:latin typeface="Times New Roman" panose="02020603050405020304" pitchFamily="18" charset="0"/>
                <a:cs typeface="Times New Roman" panose="02020603050405020304" pitchFamily="18" charset="0"/>
              </a:rPr>
              <a:t> </a:t>
            </a:r>
          </a:p>
          <a:p>
            <a:pPr algn="just"/>
            <a:r>
              <a:rPr lang="sv-SE" sz="2400" b="1" dirty="0">
                <a:latin typeface="Times New Roman" panose="02020603050405020304" pitchFamily="18" charset="0"/>
                <a:cs typeface="Times New Roman" panose="02020603050405020304" pitchFamily="18" charset="0"/>
              </a:rPr>
              <a:t>Pengertian Hadits Qudsi</a:t>
            </a:r>
            <a:endParaRPr lang="sv-SE" sz="2400" dirty="0">
              <a:latin typeface="Times New Roman" panose="02020603050405020304" pitchFamily="18" charset="0"/>
              <a:cs typeface="Times New Roman" panose="02020603050405020304" pitchFamily="18" charset="0"/>
            </a:endParaRPr>
          </a:p>
          <a:p>
            <a:pPr algn="just"/>
            <a:endParaRPr lang="sv-SE" sz="2400" dirty="0">
              <a:latin typeface="Times New Roman" panose="02020603050405020304" pitchFamily="18" charset="0"/>
              <a:cs typeface="Times New Roman" panose="02020603050405020304" pitchFamily="18" charset="0"/>
            </a:endParaRPr>
          </a:p>
          <a:p>
            <a:pPr algn="just"/>
            <a:r>
              <a:rPr lang="sv-SE" sz="2400" dirty="0">
                <a:latin typeface="Times New Roman" panose="02020603050405020304" pitchFamily="18" charset="0"/>
                <a:cs typeface="Times New Roman" panose="02020603050405020304" pitchFamily="18" charset="0"/>
              </a:rPr>
              <a:t>Hadits qudsi adalah hadits yang diriwayatkan oleh Nabi </a:t>
            </a:r>
            <a:r>
              <a:rPr lang="sv-SE" sz="2400" i="1" dirty="0">
                <a:latin typeface="Times New Roman" panose="02020603050405020304" pitchFamily="18" charset="0"/>
                <a:cs typeface="Times New Roman" panose="02020603050405020304" pitchFamily="18" charset="0"/>
              </a:rPr>
              <a:t>shallallaahu ‘alaihi wasallam</a:t>
            </a:r>
            <a:r>
              <a:rPr lang="sv-SE" sz="2400" dirty="0">
                <a:latin typeface="Times New Roman" panose="02020603050405020304" pitchFamily="18" charset="0"/>
                <a:cs typeface="Times New Roman" panose="02020603050405020304" pitchFamily="18" charset="0"/>
              </a:rPr>
              <a:t> dari Allah ta’ala. Hadits qudsi ini juga terkadang disebut dengan hadits </a:t>
            </a:r>
            <a:r>
              <a:rPr lang="sv-SE" sz="2400" i="1" dirty="0">
                <a:latin typeface="Times New Roman" panose="02020603050405020304" pitchFamily="18" charset="0"/>
                <a:cs typeface="Times New Roman" panose="02020603050405020304" pitchFamily="18" charset="0"/>
              </a:rPr>
              <a:t>rabbaaniy</a:t>
            </a:r>
            <a:r>
              <a:rPr lang="sv-SE" sz="2400" dirty="0">
                <a:latin typeface="Times New Roman" panose="02020603050405020304" pitchFamily="18" charset="0"/>
                <a:cs typeface="Times New Roman" panose="02020603050405020304" pitchFamily="18" charset="0"/>
              </a:rPr>
              <a:t> atau hadits </a:t>
            </a:r>
            <a:r>
              <a:rPr lang="sv-SE" sz="2400" i="1" dirty="0">
                <a:latin typeface="Times New Roman" panose="02020603050405020304" pitchFamily="18" charset="0"/>
                <a:cs typeface="Times New Roman" panose="02020603050405020304" pitchFamily="18" charset="0"/>
              </a:rPr>
              <a:t>ilaahi</a:t>
            </a:r>
            <a:r>
              <a:rPr lang="sv-SE" sz="2400" dirty="0">
                <a:latin typeface="Times New Roman" panose="02020603050405020304" pitchFamily="18" charset="0"/>
                <a:cs typeface="Times New Roman" panose="02020603050405020304" pitchFamily="18" charset="0"/>
              </a:rPr>
              <a:t>y. Syaikh Utsaimin mengatakan :</a:t>
            </a:r>
          </a:p>
          <a:p>
            <a:pPr algn="just"/>
            <a:r>
              <a:rPr lang="sv-SE" sz="2400" dirty="0">
                <a:latin typeface="Times New Roman" panose="02020603050405020304" pitchFamily="18" charset="0"/>
                <a:cs typeface="Times New Roman" panose="02020603050405020304" pitchFamily="18" charset="0"/>
              </a:rPr>
              <a:t> </a:t>
            </a:r>
          </a:p>
          <a:p>
            <a:pPr algn="just" rtl="1"/>
            <a:r>
              <a:rPr lang="sv-SE" sz="3200" dirty="0">
                <a:latin typeface="Times New Roman" panose="02020603050405020304" pitchFamily="18" charset="0"/>
                <a:cs typeface="Times New Roman" panose="02020603050405020304" pitchFamily="18" charset="0"/>
              </a:rPr>
              <a:t>الْحَدِيْثُ الْقُدْسِي: مَا رَوَاهُ النَّبِيِّ صَلَّى اللهُ عَلَيْهِ وَسَلَّمَ عَنْ رَبِّهِ تَعَالَى</a:t>
            </a:r>
          </a:p>
          <a:p>
            <a:pPr algn="just"/>
            <a:r>
              <a:rPr lang="sv-SE" sz="2400" dirty="0">
                <a:latin typeface="Times New Roman" panose="02020603050405020304" pitchFamily="18" charset="0"/>
                <a:cs typeface="Times New Roman" panose="02020603050405020304" pitchFamily="18" charset="0"/>
              </a:rPr>
              <a:t> </a:t>
            </a:r>
          </a:p>
          <a:p>
            <a:pPr algn="just"/>
            <a:r>
              <a:rPr lang="sv-SE" sz="2400" i="1" dirty="0">
                <a:latin typeface="Times New Roman" panose="02020603050405020304" pitchFamily="18" charset="0"/>
                <a:cs typeface="Times New Roman" panose="02020603050405020304" pitchFamily="18" charset="0"/>
              </a:rPr>
              <a:t>Hadits qudsi adalah hadits yang diriwayatkan oleh Nabi shallallaahu ‘alaihi wasllam dari Tuhannya ta’ala</a:t>
            </a:r>
            <a:r>
              <a:rPr lang="id-ID" sz="2400" i="1" dirty="0">
                <a:latin typeface="Times New Roman" panose="02020603050405020304" pitchFamily="18" charset="0"/>
                <a:cs typeface="Times New Roman" panose="02020603050405020304" pitchFamily="18" charset="0"/>
              </a:rPr>
              <a:t>.</a:t>
            </a:r>
            <a:endParaRPr lang="sv-SE" sz="2400" dirty="0">
              <a:latin typeface="Times New Roman" panose="02020603050405020304" pitchFamily="18" charset="0"/>
              <a:cs typeface="Times New Roman" panose="02020603050405020304" pitchFamily="18" charset="0"/>
            </a:endParaRPr>
          </a:p>
          <a:p>
            <a:pPr algn="just"/>
            <a:r>
              <a:rPr lang="sv-SE" sz="2400" dirty="0">
                <a:latin typeface="Times New Roman" panose="02020603050405020304" pitchFamily="18" charset="0"/>
                <a:cs typeface="Times New Roman" panose="02020603050405020304" pitchFamily="18" charset="0"/>
              </a:rPr>
              <a:t> </a:t>
            </a:r>
          </a:p>
          <a:p>
            <a:pPr algn="just"/>
            <a:endParaRPr lang="sv-S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25065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763</TotalTime>
  <Words>1714</Words>
  <Application>Microsoft Office PowerPoint</Application>
  <PresentationFormat>On-screen Show (4:3)</PresentationFormat>
  <Paragraphs>256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Sumber Ajaran Islam As-Sunnah / Al-Hadits</dc:title>
  <dc:creator>ismail - [2010]</dc:creator>
  <cp:lastModifiedBy>KEROHANIAN</cp:lastModifiedBy>
  <cp:revision>54</cp:revision>
  <dcterms:created xsi:type="dcterms:W3CDTF">2022-10-08T00:05:22Z</dcterms:created>
  <dcterms:modified xsi:type="dcterms:W3CDTF">2025-10-27T06:08:16Z</dcterms:modified>
</cp:coreProperties>
</file>